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1423" r:id="rId2"/>
    <p:sldId id="2001" r:id="rId3"/>
    <p:sldId id="2002" r:id="rId4"/>
    <p:sldId id="1927" r:id="rId5"/>
    <p:sldId id="1928" r:id="rId6"/>
    <p:sldId id="2006" r:id="rId7"/>
    <p:sldId id="1313" r:id="rId8"/>
    <p:sldId id="1312" r:id="rId9"/>
    <p:sldId id="1998" r:id="rId10"/>
    <p:sldId id="1253" r:id="rId11"/>
    <p:sldId id="1328" r:id="rId12"/>
    <p:sldId id="1254" r:id="rId13"/>
    <p:sldId id="1255" r:id="rId14"/>
    <p:sldId id="1256" r:id="rId15"/>
    <p:sldId id="1933" r:id="rId16"/>
    <p:sldId id="1903" r:id="rId17"/>
    <p:sldId id="1934" r:id="rId18"/>
    <p:sldId id="1937" r:id="rId19"/>
    <p:sldId id="2004" r:id="rId20"/>
    <p:sldId id="1280" r:id="rId21"/>
    <p:sldId id="1935" r:id="rId22"/>
    <p:sldId id="1908" r:id="rId23"/>
    <p:sldId id="2005" r:id="rId24"/>
    <p:sldId id="1910" r:id="rId25"/>
    <p:sldId id="1911" r:id="rId26"/>
    <p:sldId id="1912" r:id="rId27"/>
    <p:sldId id="1915" r:id="rId28"/>
    <p:sldId id="1936" r:id="rId29"/>
    <p:sldId id="1914" r:id="rId30"/>
    <p:sldId id="1884" r:id="rId31"/>
    <p:sldId id="1536" r:id="rId32"/>
    <p:sldId id="1354" r:id="rId33"/>
    <p:sldId id="1355" r:id="rId34"/>
    <p:sldId id="1995" r:id="rId35"/>
    <p:sldId id="1993" r:id="rId36"/>
    <p:sldId id="1996" r:id="rId37"/>
    <p:sldId id="1991" r:id="rId38"/>
  </p:sldIdLst>
  <p:sldSz cx="9144000" cy="6858000" type="screen4x3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u Dey" initials="AD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B27"/>
    <a:srgbClr val="6F0AA0"/>
    <a:srgbClr val="0000FF"/>
    <a:srgbClr val="57D506"/>
    <a:srgbClr val="006F00"/>
    <a:srgbClr val="9D160D"/>
    <a:srgbClr val="61EC09"/>
    <a:srgbClr val="FF9125"/>
    <a:srgbClr val="70F2FE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5" autoAdjust="0"/>
    <p:restoredTop sz="99549" autoAdjust="0"/>
  </p:normalViewPr>
  <p:slideViewPr>
    <p:cSldViewPr>
      <p:cViewPr varScale="1">
        <p:scale>
          <a:sx n="84" d="100"/>
          <a:sy n="84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7126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8" y="0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1DEB52-90F6-4B41-B993-D9E695F35FD7}" type="datetime1">
              <a:rPr lang="en-US"/>
              <a:pPr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3661"/>
            <a:ext cx="2951162" cy="497126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8" y="9443661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EA073A-9B13-F446-BD2F-5D09EE24A30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80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8E3DDF2-A855-F441-B5AB-E2A338CB83B4}" type="datetime1">
              <a:rPr lang="en-US"/>
              <a:pPr/>
              <a:t>7/26/18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586" tIns="45793" rIns="91586" bIns="4579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8" y="9443661"/>
            <a:ext cx="2951162" cy="497126"/>
          </a:xfrm>
          <a:prstGeom prst="rect">
            <a:avLst/>
          </a:prstGeom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0C60481-FC28-7847-9CFB-DAB8D3EC99E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93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51C27-6526-4C44-8DAB-426099DF73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2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 </a:t>
            </a:r>
            <a:r>
              <a:rPr lang="nl-NL" dirty="0" err="1"/>
              <a:t>cells</a:t>
            </a:r>
            <a:r>
              <a:rPr lang="nl-NL" baseline="0" dirty="0"/>
              <a:t> </a:t>
            </a:r>
            <a:r>
              <a:rPr lang="nl-NL" dirty="0" err="1"/>
              <a:t>from</a:t>
            </a:r>
            <a:r>
              <a:rPr lang="nl-NL" dirty="0"/>
              <a:t> CH31 </a:t>
            </a:r>
            <a:r>
              <a:rPr lang="nl-NL" dirty="0" err="1"/>
              <a:t>germline</a:t>
            </a:r>
            <a:r>
              <a:rPr lang="nl-NL" dirty="0"/>
              <a:t> KI</a:t>
            </a:r>
            <a:r>
              <a:rPr lang="nl-NL" baseline="0" dirty="0"/>
              <a:t> </a:t>
            </a:r>
            <a:r>
              <a:rPr lang="nl-NL" baseline="0" dirty="0" err="1"/>
              <a:t>mice</a:t>
            </a:r>
            <a:r>
              <a:rPr lang="nl-NL" baseline="0" dirty="0"/>
              <a:t> (or control wild-type B6 </a:t>
            </a:r>
            <a:r>
              <a:rPr lang="nl-NL" baseline="0" dirty="0" err="1"/>
              <a:t>mice</a:t>
            </a:r>
            <a:r>
              <a:rPr lang="nl-NL" baseline="0" dirty="0"/>
              <a:t>) </a:t>
            </a:r>
            <a:r>
              <a:rPr lang="nl-NL" baseline="0" dirty="0" err="1"/>
              <a:t>were</a:t>
            </a:r>
            <a:r>
              <a:rPr lang="nl-NL" baseline="0" dirty="0"/>
              <a:t> </a:t>
            </a:r>
            <a:r>
              <a:rPr lang="nl-NL" baseline="0" dirty="0" err="1"/>
              <a:t>incubated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different </a:t>
            </a:r>
            <a:r>
              <a:rPr lang="nl-NL" baseline="0" dirty="0" err="1"/>
              <a:t>concentrations</a:t>
            </a:r>
            <a:r>
              <a:rPr lang="nl-NL" baseline="0" dirty="0"/>
              <a:t> of GT1.2 </a:t>
            </a:r>
            <a:r>
              <a:rPr lang="nl-NL" baseline="0" dirty="0" err="1"/>
              <a:t>nanoparticles</a:t>
            </a:r>
            <a:r>
              <a:rPr lang="nl-NL" baseline="0" dirty="0"/>
              <a:t> or control </a:t>
            </a:r>
            <a:r>
              <a:rPr lang="nl-NL" baseline="0" dirty="0" err="1"/>
              <a:t>reagents</a:t>
            </a:r>
            <a:r>
              <a:rPr lang="nl-NL" baseline="0" dirty="0"/>
              <a:t>. </a:t>
            </a:r>
          </a:p>
          <a:p>
            <a:r>
              <a:rPr lang="nl-NL" baseline="0" dirty="0"/>
              <a:t>Calcium flux as </a:t>
            </a:r>
            <a:r>
              <a:rPr lang="nl-NL" baseline="0" dirty="0" err="1"/>
              <a:t>an</a:t>
            </a:r>
            <a:r>
              <a:rPr lang="nl-NL" baseline="0" dirty="0"/>
              <a:t> indicator of B </a:t>
            </a:r>
            <a:r>
              <a:rPr lang="nl-NL" baseline="0" dirty="0" err="1"/>
              <a:t>cell</a:t>
            </a:r>
            <a:r>
              <a:rPr lang="nl-NL" baseline="0" dirty="0"/>
              <a:t> </a:t>
            </a:r>
            <a:r>
              <a:rPr lang="nl-NL" baseline="0" dirty="0" err="1"/>
              <a:t>activation</a:t>
            </a:r>
            <a:r>
              <a:rPr lang="nl-NL" baseline="0" dirty="0"/>
              <a:t> was </a:t>
            </a:r>
            <a:r>
              <a:rPr lang="nl-NL" baseline="0" dirty="0" err="1"/>
              <a:t>measured</a:t>
            </a:r>
            <a:r>
              <a:rPr lang="nl-NL" baseline="0" dirty="0"/>
              <a:t> </a:t>
            </a:r>
            <a:r>
              <a:rPr lang="nl-NL" baseline="0" dirty="0" err="1"/>
              <a:t>by</a:t>
            </a:r>
            <a:r>
              <a:rPr lang="nl-NL" baseline="0" dirty="0"/>
              <a:t> FACS. </a:t>
            </a:r>
            <a:r>
              <a:rPr lang="nl-NL" baseline="0" dirty="0" err="1"/>
              <a:t>Only</a:t>
            </a:r>
            <a:r>
              <a:rPr lang="nl-NL" baseline="0" dirty="0"/>
              <a:t> GT1.2 </a:t>
            </a:r>
            <a:r>
              <a:rPr lang="nl-NL" baseline="0" dirty="0" err="1"/>
              <a:t>nanoparticles</a:t>
            </a:r>
            <a:r>
              <a:rPr lang="nl-NL" baseline="0" dirty="0"/>
              <a:t> </a:t>
            </a:r>
            <a:r>
              <a:rPr lang="nl-NL" baseline="0" dirty="0" err="1"/>
              <a:t>induced</a:t>
            </a:r>
            <a:r>
              <a:rPr lang="nl-NL" baseline="0" dirty="0"/>
              <a:t> calcium flux in </a:t>
            </a:r>
            <a:r>
              <a:rPr lang="nl-NL" baseline="0" dirty="0" err="1"/>
              <a:t>the</a:t>
            </a:r>
            <a:r>
              <a:rPr lang="nl-NL" baseline="0" dirty="0"/>
              <a:t> CH31 </a:t>
            </a:r>
            <a:r>
              <a:rPr lang="nl-NL" baseline="0" dirty="0" err="1"/>
              <a:t>germline</a:t>
            </a:r>
            <a:r>
              <a:rPr lang="nl-NL" baseline="0" dirty="0"/>
              <a:t> B </a:t>
            </a:r>
            <a:r>
              <a:rPr lang="nl-NL" baseline="0" dirty="0" err="1"/>
              <a:t>cells</a:t>
            </a:r>
            <a:r>
              <a:rPr lang="nl-NL" baseline="0" dirty="0"/>
              <a:t>.</a:t>
            </a:r>
          </a:p>
          <a:p>
            <a:r>
              <a:rPr lang="nl-NL" baseline="0" dirty="0"/>
              <a:t>(CH31 is a VRC01-class </a:t>
            </a:r>
            <a:r>
              <a:rPr lang="nl-NL" baseline="0" dirty="0" err="1"/>
              <a:t>bNAb</a:t>
            </a:r>
            <a:r>
              <a:rPr lang="nl-NL" baseline="0" dirty="0"/>
              <a:t>).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0DE7-9FE2-4820-A5FD-63B8ADFD1B6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4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2935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7633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54576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B71730-B870-DA4D-B415-A90D1DA0DA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3720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7327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23209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88414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1078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40364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39707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51962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46471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09600" y="6248400"/>
            <a:ext cx="7924800" cy="685800"/>
          </a:xfrm>
          <a:prstGeom prst="rect">
            <a:avLst/>
          </a:prstGeom>
          <a:gradFill flip="none" rotWithShape="1">
            <a:gsLst>
              <a:gs pos="1000">
                <a:srgbClr val="9D160D"/>
              </a:gs>
              <a:gs pos="100000">
                <a:schemeClr val="tx1"/>
              </a:gs>
              <a:gs pos="50000">
                <a:srgbClr val="9D160D"/>
              </a:gs>
            </a:gsLst>
            <a:lin ang="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027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6248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/>
          <p:cNvPicPr>
            <a:picLocks noChangeAspect="1"/>
          </p:cNvPicPr>
          <p:nvPr/>
        </p:nvPicPr>
        <p:blipFill>
          <a:blip r:embed="rId15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685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4141"/>
          </a:solidFill>
          <a:latin typeface="Garamond" pitchFamily="-112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75000"/>
        <a:buFont typeface="Wingdings 2" charset="0"/>
        <a:buChar char="ê"/>
        <a:defRPr sz="2400" b="1">
          <a:solidFill>
            <a:srgbClr val="000000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65000"/>
        <a:buFont typeface="Wingdings 2" charset="0"/>
        <a:buChar char="ö"/>
        <a:defRPr sz="2000" b="1">
          <a:solidFill>
            <a:srgbClr val="000000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75000"/>
        <a:buFont typeface="Monotype Sorts" charset="0"/>
        <a:buChar char="·"/>
        <a:defRPr b="1">
          <a:solidFill>
            <a:srgbClr val="000000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charset="0"/>
        <a:buChar char="ê"/>
        <a:defRPr b="1">
          <a:solidFill>
            <a:srgbClr val="000000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charset="0"/>
        <a:buChar char="®"/>
        <a:defRPr b="1">
          <a:solidFill>
            <a:srgbClr val="000000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pitchFamily="-112" charset="2"/>
        <a:buChar char="®"/>
        <a:defRPr b="1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pitchFamily="-112" charset="2"/>
        <a:buChar char="®"/>
        <a:defRPr b="1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pitchFamily="-112" charset="2"/>
        <a:buChar char="®"/>
        <a:defRPr b="1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414141"/>
        </a:buClr>
        <a:buSzPct val="100000"/>
        <a:buFont typeface="Wingdings 3" pitchFamily="-112" charset="2"/>
        <a:buChar char="®"/>
        <a:defRPr b="1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24qG96rrUAhWLJFAKHSXsDhIQjRwIBw&amp;url=http://www.naturalnews.com/drinking.html&amp;psig=AFQjCNHnPbRb7LlP23KX5uPlh_r9ChBEdA&amp;ust=149744364219844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hyperlink" Target="http://www.google.nl/url?sa=i&amp;rct=j&amp;q=&amp;esrc=s&amp;source=images&amp;cd=&amp;cad=rja&amp;uact=8&amp;ved=0ahUKEwiCq9fD67rUAhWJa1AKHa7lAEIQjRwIBw&amp;url=http://www.dailymail.co.uk/sport/football/article-2300994/Lionel-Messi-world-record-Celta-Vigo-star-looks-score-season.html&amp;psig=AFQjCNFY_pPOlVm_AVGvyuPxlYkCYop4pg&amp;ust=1497443929387953" TargetMode="Externa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5.png"/><Relationship Id="rId1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hyperlink" Target="http://www.aidsfonds.nl/index" TargetMode="External"/><Relationship Id="rId12" Type="http://schemas.openxmlformats.org/officeDocument/2006/relationships/image" Target="../media/image34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11" Type="http://schemas.openxmlformats.org/officeDocument/2006/relationships/image" Target="../media/image21.png"/><Relationship Id="rId5" Type="http://schemas.openxmlformats.org/officeDocument/2006/relationships/image" Target="../media/image51.png"/><Relationship Id="rId15" Type="http://schemas.openxmlformats.org/officeDocument/2006/relationships/image" Target="../media/image4.jpeg"/><Relationship Id="rId10" Type="http://schemas.openxmlformats.org/officeDocument/2006/relationships/image" Target="../media/image49.png"/><Relationship Id="rId19" Type="http://schemas.openxmlformats.org/officeDocument/2006/relationships/image" Target="../media/image33.tiff"/><Relationship Id="rId4" Type="http://schemas.openxmlformats.org/officeDocument/2006/relationships/image" Target="../media/image50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tiff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Afbeelding 24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9721" r="13194" b="10069"/>
          <a:stretch>
            <a:fillRect/>
          </a:stretch>
        </p:blipFill>
        <p:spPr bwMode="auto">
          <a:xfrm>
            <a:off x="1600200" y="541338"/>
            <a:ext cx="5703888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76200" y="1060371"/>
            <a:ext cx="89154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latin typeface="Cambria" panose="02040503050406030204" pitchFamily="18" charset="0"/>
              </a:rPr>
              <a:t>Induction of </a:t>
            </a:r>
            <a:r>
              <a:rPr lang="en-US" sz="4000" b="1" dirty="0" err="1">
                <a:latin typeface="Cambria" panose="02040503050406030204" pitchFamily="18" charset="0"/>
              </a:rPr>
              <a:t>bNAbs</a:t>
            </a:r>
            <a:r>
              <a:rPr lang="en-US" sz="4000" b="1" dirty="0">
                <a:latin typeface="Cambria" panose="02040503050406030204" pitchFamily="18" charset="0"/>
              </a:rPr>
              <a:t> by vaccines: where do we stand, what is being needed for success</a:t>
            </a:r>
          </a:p>
          <a:p>
            <a:pPr algn="ctr" eaLnBrk="1" hangingPunct="1"/>
            <a:endParaRPr lang="en-US" dirty="0">
              <a:latin typeface="Cambria" panose="02040503050406030204" pitchFamily="18" charset="0"/>
              <a:cs typeface="Arial" charset="0"/>
            </a:endParaRPr>
          </a:p>
          <a:p>
            <a:pPr algn="ctr" eaLnBrk="1" hangingPunct="1"/>
            <a:r>
              <a:rPr lang="en-US" dirty="0" err="1">
                <a:latin typeface="Cambria" panose="02040503050406030204" pitchFamily="18" charset="0"/>
                <a:cs typeface="Arial" charset="0"/>
              </a:rPr>
              <a:t>Rogier</a:t>
            </a:r>
            <a:r>
              <a:rPr lang="en-US" dirty="0">
                <a:latin typeface="Cambria" panose="02040503050406030204" pitchFamily="18" charset="0"/>
                <a:cs typeface="Arial" charset="0"/>
              </a:rPr>
              <a:t> Sanders</a:t>
            </a:r>
          </a:p>
          <a:p>
            <a:pPr algn="ctr" eaLnBrk="1" hangingPunct="1"/>
            <a:endParaRPr lang="en-US" dirty="0">
              <a:latin typeface="Cambria" panose="02040503050406030204" pitchFamily="18" charset="0"/>
              <a:cs typeface="Arial" charset="0"/>
            </a:endParaRPr>
          </a:p>
          <a:p>
            <a:pPr algn="ctr" eaLnBrk="1" hangingPunct="1"/>
            <a:r>
              <a:rPr lang="en-US" sz="1800" dirty="0">
                <a:latin typeface="Cambria" panose="02040503050406030204" pitchFamily="18" charset="0"/>
                <a:cs typeface="Arial" charset="0"/>
              </a:rPr>
              <a:t>Academic Medical Center, University of Amsterdam, Netherlands</a:t>
            </a:r>
          </a:p>
          <a:p>
            <a:pPr algn="ctr" eaLnBrk="1" hangingPunct="1"/>
            <a:r>
              <a:rPr lang="en-US" sz="1800" dirty="0">
                <a:latin typeface="Cambria" panose="02040503050406030204" pitchFamily="18" charset="0"/>
                <a:cs typeface="Arial" charset="0"/>
              </a:rPr>
              <a:t>Weill Medical College of Cornell University, New York, U.S.A.</a:t>
            </a:r>
          </a:p>
          <a:p>
            <a:pPr algn="ctr" eaLnBrk="1" hangingPunct="1"/>
            <a:endParaRPr lang="en-US" sz="1800" dirty="0">
              <a:latin typeface="Cambria" panose="02040503050406030204" pitchFamily="18" charset="0"/>
              <a:cs typeface="Arial" charset="0"/>
            </a:endParaRPr>
          </a:p>
          <a:p>
            <a:pPr algn="ctr" eaLnBrk="1" hangingPunct="1"/>
            <a:r>
              <a:rPr lang="en-US" sz="1800" dirty="0">
                <a:latin typeface="Cambria" panose="02040503050406030204" pitchFamily="18" charset="0"/>
              </a:rPr>
              <a:t>Symposia session “Broadly neutralizing antibodies (</a:t>
            </a:r>
            <a:r>
              <a:rPr lang="en-US" sz="1800" dirty="0" err="1">
                <a:latin typeface="Cambria" panose="02040503050406030204" pitchFamily="18" charset="0"/>
              </a:rPr>
              <a:t>bNAbs</a:t>
            </a:r>
            <a:r>
              <a:rPr lang="en-US" sz="1800" dirty="0">
                <a:latin typeface="Cambria" panose="02040503050406030204" pitchFamily="18" charset="0"/>
              </a:rPr>
              <a:t>): towards a cure and vaccine”, 22</a:t>
            </a:r>
            <a:r>
              <a:rPr lang="en-US" sz="1800" baseline="30000" dirty="0">
                <a:latin typeface="Cambria" panose="02040503050406030204" pitchFamily="18" charset="0"/>
              </a:rPr>
              <a:t>nd </a:t>
            </a:r>
            <a:r>
              <a:rPr lang="en-US" sz="1800" dirty="0">
                <a:latin typeface="Cambria" panose="02040503050406030204" pitchFamily="18" charset="0"/>
              </a:rPr>
              <a:t>International AIDS Conference, </a:t>
            </a:r>
            <a:r>
              <a:rPr lang="en-US" sz="1800" dirty="0">
                <a:latin typeface="Cambria" panose="02040503050406030204" pitchFamily="18" charset="0"/>
                <a:cs typeface="Arial" charset="0"/>
              </a:rPr>
              <a:t>Amsterdam, The Netherlands, July 26</a:t>
            </a:r>
            <a:r>
              <a:rPr lang="en-US" sz="1800" baseline="30000" dirty="0">
                <a:latin typeface="Cambria" panose="02040503050406030204" pitchFamily="18" charset="0"/>
                <a:cs typeface="Arial" charset="0"/>
              </a:rPr>
              <a:t>th</a:t>
            </a:r>
            <a:r>
              <a:rPr lang="en-US" sz="1800" dirty="0">
                <a:latin typeface="Cambria" panose="02040503050406030204" pitchFamily="18" charset="0"/>
                <a:cs typeface="Arial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99281663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1">
            <a:extLst>
              <a:ext uri="{FF2B5EF4-FFF2-40B4-BE49-F238E27FC236}">
                <a16:creationId xmlns:a16="http://schemas.microsoft.com/office/drawing/2014/main" id="{BA78091F-493C-8F49-A11D-2FF985FCA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113"/>
            <a:ext cx="46688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AE114177-CDFA-E346-935F-C94ADBD9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704975"/>
            <a:ext cx="28194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1: </a:t>
            </a:r>
            <a:r>
              <a:rPr lang="en-US" altLang="nl-NL" sz="1400">
                <a:latin typeface="Cambria" panose="02040503050406030204" pitchFamily="18" charset="0"/>
              </a:rPr>
              <a:t>only data included for immunogens for which the autologous virus was tier 2 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2: </a:t>
            </a:r>
            <a:r>
              <a:rPr lang="en-US" altLang="nl-NL" sz="1400">
                <a:latin typeface="Cambria" panose="02040503050406030204" pitchFamily="18" charset="0"/>
              </a:rPr>
              <a:t>only rabbit or guinea pig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3: </a:t>
            </a:r>
            <a:r>
              <a:rPr lang="en-US" altLang="nl-NL" sz="1400">
                <a:latin typeface="Cambria" panose="02040503050406030204" pitchFamily="18" charset="0"/>
              </a:rPr>
              <a:t>Only TZM-bl neutralization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4: </a:t>
            </a:r>
            <a:r>
              <a:rPr lang="en-US" altLang="nl-NL" sz="1400">
                <a:latin typeface="Cambria" panose="02040503050406030204" pitchFamily="18" charset="0"/>
              </a:rPr>
              <a:t>Apples and oranges comparison: different isolates, species, neut assays, labs</a:t>
            </a:r>
          </a:p>
          <a:p>
            <a:pPr eaLnBrk="1" hangingPunct="1">
              <a:buFontTx/>
              <a:buChar char="-"/>
            </a:pPr>
            <a:endParaRPr lang="en-US" altLang="nl-NL" sz="800" b="1">
              <a:latin typeface="Cambria" panose="02040503050406030204" pitchFamily="18" charset="0"/>
            </a:endParaRPr>
          </a:p>
          <a:p>
            <a:pPr eaLnBrk="1" hangingPunct="1"/>
            <a:r>
              <a:rPr lang="en-US" altLang="nl-NL" sz="1400" b="1">
                <a:latin typeface="Times" pitchFamily="2" charset="0"/>
              </a:rPr>
              <a:t>References: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Nkolola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:3270 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92UG037.8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CZA97.012 gp140-Fd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Blish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:2573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Q461e2 gp140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Q168a2 gp140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This study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YU2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gp140 (=WT.SEKS)</a:t>
            </a:r>
            <a:endParaRPr lang="en-US" altLang="nl-NL" sz="1600" b="1">
              <a:latin typeface="Cambria" panose="02040503050406030204" pitchFamily="18" charset="0"/>
            </a:endParaRPr>
          </a:p>
          <a:p>
            <a:pPr eaLnBrk="1" hangingPunct="1">
              <a:buFontTx/>
              <a:buChar char="-"/>
            </a:pPr>
            <a:endParaRPr lang="en-US" altLang="nl-NL" sz="1600" b="1">
              <a:latin typeface="Cambria" panose="02040503050406030204" pitchFamily="18" charset="0"/>
            </a:endParaRPr>
          </a:p>
        </p:txBody>
      </p:sp>
      <p:sp>
        <p:nvSpPr>
          <p:cNvPr id="20483" name="TextBox 2">
            <a:extLst>
              <a:ext uri="{FF2B5EF4-FFF2-40B4-BE49-F238E27FC236}">
                <a16:creationId xmlns:a16="http://schemas.microsoft.com/office/drawing/2014/main" id="{C3896F8F-9826-B048-86D0-7D17ABB66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nl-NL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Previous </a:t>
            </a:r>
            <a:r>
              <a:rPr lang="en-US" altLang="nl-NL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Env</a:t>
            </a:r>
            <a:r>
              <a:rPr lang="en-US" altLang="nl-NL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vaccines do not induce autologous </a:t>
            </a:r>
            <a:r>
              <a:rPr lang="en-US" altLang="nl-NL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NAbs</a:t>
            </a:r>
            <a:endParaRPr lang="en-US" altLang="nl-NL" sz="28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0484" name="Rechthoek 3">
            <a:extLst>
              <a:ext uri="{FF2B5EF4-FFF2-40B4-BE49-F238E27FC236}">
                <a16:creationId xmlns:a16="http://schemas.microsoft.com/office/drawing/2014/main" id="{9F3F990D-6D84-264E-895E-EA1A1FC4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05000"/>
            <a:ext cx="304800" cy="2209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nl-NL" altLang="nl-NL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EFD54AB0-DCE6-4E47-892E-924E721CA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14017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2200" b="1">
                <a:solidFill>
                  <a:srgbClr val="0000FF"/>
                </a:solidFill>
                <a:latin typeface="Cambria" panose="02040503050406030204" pitchFamily="18" charset="0"/>
              </a:rPr>
              <a:t>Why not?</a:t>
            </a:r>
          </a:p>
        </p:txBody>
      </p:sp>
      <p:grpSp>
        <p:nvGrpSpPr>
          <p:cNvPr id="4" name="Groeperen 3">
            <a:extLst>
              <a:ext uri="{FF2B5EF4-FFF2-40B4-BE49-F238E27FC236}">
                <a16:creationId xmlns:a16="http://schemas.microsoft.com/office/drawing/2014/main" id="{BC5DE5B9-DC76-074F-8B93-36D48F97A3C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147763"/>
            <a:ext cx="8007350" cy="2967037"/>
            <a:chOff x="756024" y="1147465"/>
            <a:chExt cx="8006976" cy="2967335"/>
          </a:xfrm>
        </p:grpSpPr>
        <p:sp>
          <p:nvSpPr>
            <p:cNvPr id="20487" name="TextBox 2">
              <a:extLst>
                <a:ext uri="{FF2B5EF4-FFF2-40B4-BE49-F238E27FC236}">
                  <a16:creationId xmlns:a16="http://schemas.microsoft.com/office/drawing/2014/main" id="{FF67E7B5-5B33-9143-A4D1-DD3B2A40B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1147465"/>
              <a:ext cx="70104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nl-NL" sz="2200" b="1">
                  <a:solidFill>
                    <a:srgbClr val="0000FF"/>
                  </a:solidFill>
                  <a:latin typeface="Cambria" panose="02040503050406030204" pitchFamily="18" charset="0"/>
                </a:rPr>
                <a:t>Because they do not recapitulate the native Env spike</a:t>
              </a:r>
            </a:p>
          </p:txBody>
        </p:sp>
        <p:pic>
          <p:nvPicPr>
            <p:cNvPr id="20488" name="Content Placeholder 3">
              <a:extLst>
                <a:ext uri="{FF2B5EF4-FFF2-40B4-BE49-F238E27FC236}">
                  <a16:creationId xmlns:a16="http://schemas.microsoft.com/office/drawing/2014/main" id="{7D0E2B48-2861-C544-811D-DE17FC0F8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15" r="189" b="20741"/>
            <a:stretch>
              <a:fillRect/>
            </a:stretch>
          </p:blipFill>
          <p:spPr bwMode="auto">
            <a:xfrm>
              <a:off x="1981200" y="2050040"/>
              <a:ext cx="11747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5" descr="Screen Shot 2013-07-09 at 3.08.40 PM.png">
              <a:extLst>
                <a:ext uri="{FF2B5EF4-FFF2-40B4-BE49-F238E27FC236}">
                  <a16:creationId xmlns:a16="http://schemas.microsoft.com/office/drawing/2014/main" id="{9C6AD9B9-1A93-D74C-89DD-39D6AB6C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 b="49503"/>
            <a:stretch>
              <a:fillRect/>
            </a:stretch>
          </p:blipFill>
          <p:spPr bwMode="auto">
            <a:xfrm>
              <a:off x="4456952" y="2050040"/>
              <a:ext cx="119062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0" name="Rechte verbindingslijn 33">
              <a:extLst>
                <a:ext uri="{FF2B5EF4-FFF2-40B4-BE49-F238E27FC236}">
                  <a16:creationId xmlns:a16="http://schemas.microsoft.com/office/drawing/2014/main" id="{AB2F0DB4-517A-FC4B-8D71-F7D6248538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74091" y="3194801"/>
              <a:ext cx="762000" cy="685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1" name="Rechte verbindingslijn 34">
              <a:extLst>
                <a:ext uri="{FF2B5EF4-FFF2-40B4-BE49-F238E27FC236}">
                  <a16:creationId xmlns:a16="http://schemas.microsoft.com/office/drawing/2014/main" id="{6115ADB3-0F4E-8B4A-A58E-F861EEF104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267200" y="3200308"/>
              <a:ext cx="762000" cy="9144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0492" name="Picture 3" descr="C0078_classes.png">
              <a:extLst>
                <a:ext uri="{FF2B5EF4-FFF2-40B4-BE49-F238E27FC236}">
                  <a16:creationId xmlns:a16="http://schemas.microsoft.com/office/drawing/2014/main" id="{B34ABA9E-15D8-1346-956B-803444089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1" t="49654" r="37057" b="114"/>
            <a:stretch>
              <a:fillRect/>
            </a:stretch>
          </p:blipFill>
          <p:spPr bwMode="auto">
            <a:xfrm>
              <a:off x="756024" y="2050040"/>
              <a:ext cx="1153132" cy="1142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3" descr="C0078_classes.png">
              <a:extLst>
                <a:ext uri="{FF2B5EF4-FFF2-40B4-BE49-F238E27FC236}">
                  <a16:creationId xmlns:a16="http://schemas.microsoft.com/office/drawing/2014/main" id="{713ED66C-B867-254D-94B2-04CCD7A16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6" t="37349" r="12755" b="12241"/>
            <a:stretch>
              <a:fillRect/>
            </a:stretch>
          </p:blipFill>
          <p:spPr bwMode="auto">
            <a:xfrm>
              <a:off x="3233818" y="2050040"/>
              <a:ext cx="1143000" cy="1142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Rechte verbindingslijn 38">
              <a:extLst>
                <a:ext uri="{FF2B5EF4-FFF2-40B4-BE49-F238E27FC236}">
                  <a16:creationId xmlns:a16="http://schemas.microsoft.com/office/drawing/2014/main" id="{D4A96539-55D3-D445-AE7C-9CD7294B34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54891" y="3183688"/>
              <a:ext cx="702509" cy="7787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5" name="Rechte verbindingslijn 39">
              <a:extLst>
                <a:ext uri="{FF2B5EF4-FFF2-40B4-BE49-F238E27FC236}">
                  <a16:creationId xmlns:a16="http://schemas.microsoft.com/office/drawing/2014/main" id="{8D67D080-A5C7-9C4B-8D40-25FE5D3715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793291" y="3183688"/>
              <a:ext cx="7345" cy="7787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14432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>
            <a:extLst>
              <a:ext uri="{FF2B5EF4-FFF2-40B4-BE49-F238E27FC236}">
                <a16:creationId xmlns:a16="http://schemas.microsoft.com/office/drawing/2014/main" id="{48F6807E-6305-EB46-8A5D-4A295C458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9288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el 1">
            <a:extLst>
              <a:ext uri="{FF2B5EF4-FFF2-40B4-BE49-F238E27FC236}">
                <a16:creationId xmlns:a16="http://schemas.microsoft.com/office/drawing/2014/main" id="{CDB2ED44-2848-574F-A7D3-AA56D54A406D}"/>
              </a:ext>
            </a:extLst>
          </p:cNvPr>
          <p:cNvSpPr txBox="1">
            <a:spLocks/>
          </p:cNvSpPr>
          <p:nvPr/>
        </p:nvSpPr>
        <p:spPr bwMode="auto">
          <a:xfrm>
            <a:off x="0" y="762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b="1" u="sng">
                <a:solidFill>
                  <a:srgbClr val="000000"/>
                </a:solidFill>
                <a:latin typeface="Cambria" panose="02040503050406030204" pitchFamily="18" charset="0"/>
              </a:rPr>
              <a:t>Hypothesis</a:t>
            </a:r>
            <a:r>
              <a:rPr lang="en-GB" altLang="nl-NL" b="1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GB" altLang="nl-NL" b="1">
                <a:solidFill>
                  <a:srgbClr val="000000"/>
                </a:solidFill>
                <a:latin typeface="Cambria" panose="02040503050406030204" pitchFamily="18" charset="0"/>
              </a:rPr>
              <a:t> A stable structural and antigenic mimic of the native, cleaved envelope trimer should induce neutralizing antibodies</a:t>
            </a:r>
          </a:p>
        </p:txBody>
      </p:sp>
      <p:grpSp>
        <p:nvGrpSpPr>
          <p:cNvPr id="23555" name="Groeperen 46">
            <a:extLst>
              <a:ext uri="{FF2B5EF4-FFF2-40B4-BE49-F238E27FC236}">
                <a16:creationId xmlns:a16="http://schemas.microsoft.com/office/drawing/2014/main" id="{0F1560CE-2F18-4A4B-9E86-44247C7722F5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1981200"/>
            <a:ext cx="1724025" cy="1908175"/>
            <a:chOff x="3352800" y="2438400"/>
            <a:chExt cx="2955655" cy="2952503"/>
          </a:xfrm>
        </p:grpSpPr>
        <p:grpSp>
          <p:nvGrpSpPr>
            <p:cNvPr id="23811" name="Group 2">
              <a:extLst>
                <a:ext uri="{FF2B5EF4-FFF2-40B4-BE49-F238E27FC236}">
                  <a16:creationId xmlns:a16="http://schemas.microsoft.com/office/drawing/2014/main" id="{16C59BFF-A021-E345-842F-0A10887FEA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800" y="2438400"/>
              <a:ext cx="2955655" cy="2630914"/>
              <a:chOff x="288" y="1344"/>
              <a:chExt cx="912" cy="912"/>
            </a:xfrm>
          </p:grpSpPr>
          <p:sp>
            <p:nvSpPr>
              <p:cNvPr id="23815" name="Oval 3">
                <a:extLst>
                  <a:ext uri="{FF2B5EF4-FFF2-40B4-BE49-F238E27FC236}">
                    <a16:creationId xmlns:a16="http://schemas.microsoft.com/office/drawing/2014/main" id="{F3065474-62B0-554D-88CD-44239D00A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632"/>
                <a:ext cx="192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16" name="Oval 4">
                <a:extLst>
                  <a:ext uri="{FF2B5EF4-FFF2-40B4-BE49-F238E27FC236}">
                    <a16:creationId xmlns:a16="http://schemas.microsoft.com/office/drawing/2014/main" id="{9FC9EC74-EBE6-6A49-B635-3DE255EE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192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17" name="Oval 5">
                <a:extLst>
                  <a:ext uri="{FF2B5EF4-FFF2-40B4-BE49-F238E27FC236}">
                    <a16:creationId xmlns:a16="http://schemas.microsoft.com/office/drawing/2014/main" id="{2FC8A676-4ACC-6C49-A73E-81E06A5E0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" y="1632"/>
                <a:ext cx="192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18" name="Line 6">
                <a:extLst>
                  <a:ext uri="{FF2B5EF4-FFF2-40B4-BE49-F238E27FC236}">
                    <a16:creationId xmlns:a16="http://schemas.microsoft.com/office/drawing/2014/main" id="{A13060DD-F02E-9A45-A130-57F6942B09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1968"/>
                <a:ext cx="9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19" name="Line 7">
                <a:extLst>
                  <a:ext uri="{FF2B5EF4-FFF2-40B4-BE49-F238E27FC236}">
                    <a16:creationId xmlns:a16="http://schemas.microsoft.com/office/drawing/2014/main" id="{4C9BCE51-6593-C348-9504-3EAF0E900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016"/>
                <a:ext cx="9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20" name="Oval 8">
                <a:extLst>
                  <a:ext uri="{FF2B5EF4-FFF2-40B4-BE49-F238E27FC236}">
                    <a16:creationId xmlns:a16="http://schemas.microsoft.com/office/drawing/2014/main" id="{FD95F586-8316-8947-9B6C-CDE8BA273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" y="2016"/>
                <a:ext cx="240" cy="2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21" name="Oval 9">
                <a:extLst>
                  <a:ext uri="{FF2B5EF4-FFF2-40B4-BE49-F238E27FC236}">
                    <a16:creationId xmlns:a16="http://schemas.microsoft.com/office/drawing/2014/main" id="{E6DBB9B7-C09E-C242-BDEF-90CADF61C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2016"/>
                <a:ext cx="240" cy="2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22" name="Oval 10">
                <a:extLst>
                  <a:ext uri="{FF2B5EF4-FFF2-40B4-BE49-F238E27FC236}">
                    <a16:creationId xmlns:a16="http://schemas.microsoft.com/office/drawing/2014/main" id="{480B9369-6B80-824E-AD5A-DE510E032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" y="2016"/>
                <a:ext cx="240" cy="2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23" name="Line 11">
                <a:extLst>
                  <a:ext uri="{FF2B5EF4-FFF2-40B4-BE49-F238E27FC236}">
                    <a16:creationId xmlns:a16="http://schemas.microsoft.com/office/drawing/2014/main" id="{DED23189-AB38-0F4B-8691-9646E957E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" y="1968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24" name="Line 12">
                <a:extLst>
                  <a:ext uri="{FF2B5EF4-FFF2-40B4-BE49-F238E27FC236}">
                    <a16:creationId xmlns:a16="http://schemas.microsoft.com/office/drawing/2014/main" id="{FDA503AF-A6AD-754B-AF01-B633814DB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" y="1968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25" name="Line 13">
                <a:extLst>
                  <a:ext uri="{FF2B5EF4-FFF2-40B4-BE49-F238E27FC236}">
                    <a16:creationId xmlns:a16="http://schemas.microsoft.com/office/drawing/2014/main" id="{21018732-4F2C-D245-907C-1309C15DF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" y="1968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26" name="Oval 14">
                <a:extLst>
                  <a:ext uri="{FF2B5EF4-FFF2-40B4-BE49-F238E27FC236}">
                    <a16:creationId xmlns:a16="http://schemas.microsoft.com/office/drawing/2014/main" id="{3AAE26CD-F6B2-6C49-B242-25322B348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93802">
                <a:off x="432" y="1380"/>
                <a:ext cx="336" cy="52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27" name="Oval 15">
                <a:extLst>
                  <a:ext uri="{FF2B5EF4-FFF2-40B4-BE49-F238E27FC236}">
                    <a16:creationId xmlns:a16="http://schemas.microsoft.com/office/drawing/2014/main" id="{557EB05D-6AE0-F14D-A6C5-56207CFB7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006198" flipH="1">
                <a:off x="744" y="1380"/>
                <a:ext cx="336" cy="52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  <p:sp>
            <p:nvSpPr>
              <p:cNvPr id="23828" name="Oval 16">
                <a:extLst>
                  <a:ext uri="{FF2B5EF4-FFF2-40B4-BE49-F238E27FC236}">
                    <a16:creationId xmlns:a16="http://schemas.microsoft.com/office/drawing/2014/main" id="{20BE1829-B1BF-EF4D-9D80-9045CABA2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" y="1344"/>
                <a:ext cx="336" cy="52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00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23812" name="Text Box 18">
              <a:extLst>
                <a:ext uri="{FF2B5EF4-FFF2-40B4-BE49-F238E27FC236}">
                  <a16:creationId xmlns:a16="http://schemas.microsoft.com/office/drawing/2014/main" id="{268D29E2-2750-7744-9CC7-2E9277B31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782" y="5009825"/>
              <a:ext cx="2713036" cy="38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nl-NL" sz="1000">
                  <a:solidFill>
                    <a:srgbClr val="000000"/>
                  </a:solidFill>
                  <a:latin typeface="Cambria" panose="02040503050406030204" pitchFamily="18" charset="0"/>
                </a:rPr>
                <a:t>Native envelope spike</a:t>
              </a:r>
            </a:p>
          </p:txBody>
        </p:sp>
        <p:sp>
          <p:nvSpPr>
            <p:cNvPr id="23813" name="Text Box 18">
              <a:extLst>
                <a:ext uri="{FF2B5EF4-FFF2-40B4-BE49-F238E27FC236}">
                  <a16:creationId xmlns:a16="http://schemas.microsoft.com/office/drawing/2014/main" id="{47E946A4-1672-B04B-B39F-50FDBFFFB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481" y="2895601"/>
              <a:ext cx="1039019" cy="38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nl-NL" sz="1000">
                  <a:solidFill>
                    <a:srgbClr val="000000"/>
                  </a:solidFill>
                  <a:latin typeface="Cambria" panose="02040503050406030204" pitchFamily="18" charset="0"/>
                </a:rPr>
                <a:t>gp120</a:t>
              </a:r>
            </a:p>
          </p:txBody>
        </p:sp>
        <p:sp>
          <p:nvSpPr>
            <p:cNvPr id="23814" name="Text Box 18">
              <a:extLst>
                <a:ext uri="{FF2B5EF4-FFF2-40B4-BE49-F238E27FC236}">
                  <a16:creationId xmlns:a16="http://schemas.microsoft.com/office/drawing/2014/main" id="{99F3D800-BC05-A544-BACB-5EDBDBA0A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563" y="4432299"/>
              <a:ext cx="900437" cy="38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nl-NL" sz="1000">
                  <a:solidFill>
                    <a:srgbClr val="000000"/>
                  </a:solidFill>
                  <a:latin typeface="Cambria" panose="02040503050406030204" pitchFamily="18" charset="0"/>
                </a:rPr>
                <a:t>gp41</a:t>
              </a:r>
            </a:p>
          </p:txBody>
        </p:sp>
      </p:grpSp>
      <p:cxnSp>
        <p:nvCxnSpPr>
          <p:cNvPr id="23556" name="Rechte verbindingslijn met pijl 69">
            <a:extLst>
              <a:ext uri="{FF2B5EF4-FFF2-40B4-BE49-F238E27FC236}">
                <a16:creationId xmlns:a16="http://schemas.microsoft.com/office/drawing/2014/main" id="{75AF79CD-5B88-0942-BEA4-E17C276A3C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2514600"/>
            <a:ext cx="685800" cy="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557" name="Groeperen 1">
            <a:extLst>
              <a:ext uri="{FF2B5EF4-FFF2-40B4-BE49-F238E27FC236}">
                <a16:creationId xmlns:a16="http://schemas.microsoft.com/office/drawing/2014/main" id="{1FC3FC67-4F0B-814B-B3B5-450157B4D1E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633538"/>
            <a:ext cx="2743200" cy="1919287"/>
            <a:chOff x="6261344" y="3852862"/>
            <a:chExt cx="3312516" cy="2131329"/>
          </a:xfrm>
        </p:grpSpPr>
        <p:sp>
          <p:nvSpPr>
            <p:cNvPr id="23799" name="Tekstvak 70">
              <a:extLst>
                <a:ext uri="{FF2B5EF4-FFF2-40B4-BE49-F238E27FC236}">
                  <a16:creationId xmlns:a16="http://schemas.microsoft.com/office/drawing/2014/main" id="{0ED9C99B-6C3C-4F46-AADD-5AB6BE670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200" y="3852862"/>
              <a:ext cx="1233237" cy="307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1200">
                  <a:latin typeface="Cambria" panose="02040503050406030204" pitchFamily="18" charset="0"/>
                </a:rPr>
                <a:t>SOSIP gp140</a:t>
              </a:r>
            </a:p>
          </p:txBody>
        </p:sp>
        <p:grpSp>
          <p:nvGrpSpPr>
            <p:cNvPr id="23800" name="Groeperen 71">
              <a:extLst>
                <a:ext uri="{FF2B5EF4-FFF2-40B4-BE49-F238E27FC236}">
                  <a16:creationId xmlns:a16="http://schemas.microsoft.com/office/drawing/2014/main" id="{9924DFB0-A0CA-F341-A580-73DD8DC89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7838" y="4157662"/>
              <a:ext cx="1477962" cy="1290638"/>
              <a:chOff x="6623437" y="3886200"/>
              <a:chExt cx="1478648" cy="1290636"/>
            </a:xfrm>
          </p:grpSpPr>
          <p:sp>
            <p:nvSpPr>
              <p:cNvPr id="23802" name="Oval 3">
                <a:extLst>
                  <a:ext uri="{FF2B5EF4-FFF2-40B4-BE49-F238E27FC236}">
                    <a16:creationId xmlns:a16="http://schemas.microsoft.com/office/drawing/2014/main" id="{DAD521D8-332E-7F4F-B154-21C7B200A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1489" y="4481878"/>
                <a:ext cx="438118" cy="6949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sp>
            <p:nvSpPr>
              <p:cNvPr id="23803" name="Oval 4">
                <a:extLst>
                  <a:ext uri="{FF2B5EF4-FFF2-40B4-BE49-F238E27FC236}">
                    <a16:creationId xmlns:a16="http://schemas.microsoft.com/office/drawing/2014/main" id="{B2C9CC34-F03C-6443-88B5-F3EA89617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0143" y="4481878"/>
                <a:ext cx="438118" cy="6949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sp>
            <p:nvSpPr>
              <p:cNvPr id="23804" name="Oval 5">
                <a:extLst>
                  <a:ext uri="{FF2B5EF4-FFF2-40B4-BE49-F238E27FC236}">
                    <a16:creationId xmlns:a16="http://schemas.microsoft.com/office/drawing/2014/main" id="{8FBD8073-47CD-C148-9736-1E4D4B5C6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239" y="4481878"/>
                <a:ext cx="438118" cy="6949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sp>
            <p:nvSpPr>
              <p:cNvPr id="23805" name="Oval 14">
                <a:extLst>
                  <a:ext uri="{FF2B5EF4-FFF2-40B4-BE49-F238E27FC236}">
                    <a16:creationId xmlns:a16="http://schemas.microsoft.com/office/drawing/2014/main" id="{CDB68415-CA1C-FB40-A539-1807DE24A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93802">
                <a:off x="6623437" y="3960660"/>
                <a:ext cx="766706" cy="109207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sp>
            <p:nvSpPr>
              <p:cNvPr id="23806" name="Oval 15">
                <a:extLst>
                  <a:ext uri="{FF2B5EF4-FFF2-40B4-BE49-F238E27FC236}">
                    <a16:creationId xmlns:a16="http://schemas.microsoft.com/office/drawing/2014/main" id="{5A4A9B6B-E485-2641-9B1B-B6B7DC705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006198" flipH="1">
                <a:off x="7335379" y="3960660"/>
                <a:ext cx="766706" cy="109207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sp>
            <p:nvSpPr>
              <p:cNvPr id="23807" name="Oval 16">
                <a:extLst>
                  <a:ext uri="{FF2B5EF4-FFF2-40B4-BE49-F238E27FC236}">
                    <a16:creationId xmlns:a16="http://schemas.microsoft.com/office/drawing/2014/main" id="{D7EC6F97-9757-FB4C-974E-4F7C8C52B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6790" y="3886200"/>
                <a:ext cx="766706" cy="109207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1200">
                  <a:latin typeface="Cambria" panose="02040503050406030204" pitchFamily="18" charset="0"/>
                </a:endParaRPr>
              </a:p>
            </p:txBody>
          </p:sp>
          <p:cxnSp>
            <p:nvCxnSpPr>
              <p:cNvPr id="23808" name="Rechte verbindingslijn 4">
                <a:extLst>
                  <a:ext uri="{FF2B5EF4-FFF2-40B4-BE49-F238E27FC236}">
                    <a16:creationId xmlns:a16="http://schemas.microsoft.com/office/drawing/2014/main" id="{78AEEB42-F532-BD4F-BA3D-13D92896CC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80699" y="4806950"/>
                <a:ext cx="0" cy="3048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809" name="Rechte verbindingslijn 98">
                <a:extLst>
                  <a:ext uri="{FF2B5EF4-FFF2-40B4-BE49-F238E27FC236}">
                    <a16:creationId xmlns:a16="http://schemas.microsoft.com/office/drawing/2014/main" id="{EDB8C75E-797E-7F47-9120-0134B3D53A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99699" y="4876800"/>
                <a:ext cx="152400" cy="228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810" name="Rechte verbindingslijn 100">
                <a:extLst>
                  <a:ext uri="{FF2B5EF4-FFF2-40B4-BE49-F238E27FC236}">
                    <a16:creationId xmlns:a16="http://schemas.microsoft.com/office/drawing/2014/main" id="{0AD21A33-0B21-C548-A052-A498115AA22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609299" y="4876800"/>
                <a:ext cx="152400" cy="228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801" name="Text Box 3">
              <a:extLst>
                <a:ext uri="{FF2B5EF4-FFF2-40B4-BE49-F238E27FC236}">
                  <a16:creationId xmlns:a16="http://schemas.microsoft.com/office/drawing/2014/main" id="{E19B5F2D-57D8-0F4F-8236-9C247F4B6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344" y="5676713"/>
              <a:ext cx="3312516" cy="30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nl-NL" sz="1200">
                  <a:latin typeface="Cambria" panose="02040503050406030204" pitchFamily="18" charset="0"/>
                </a:rPr>
                <a:t>Sanders </a:t>
              </a:r>
              <a:r>
                <a:rPr lang="en-GB" altLang="nl-NL" sz="1200" i="1">
                  <a:latin typeface="Cambria" panose="02040503050406030204" pitchFamily="18" charset="0"/>
                </a:rPr>
                <a:t>et al</a:t>
              </a:r>
              <a:r>
                <a:rPr lang="en-GB" altLang="nl-NL" sz="1200">
                  <a:latin typeface="Cambria" panose="02040503050406030204" pitchFamily="18" charset="0"/>
                </a:rPr>
                <a:t>. 2002. </a:t>
              </a:r>
              <a:r>
                <a:rPr lang="en-GB" altLang="nl-NL" sz="1200" i="1">
                  <a:latin typeface="Cambria" panose="02040503050406030204" pitchFamily="18" charset="0"/>
                </a:rPr>
                <a:t>J.Virol. </a:t>
              </a:r>
              <a:r>
                <a:rPr lang="en-GB" altLang="nl-NL" sz="1200" b="1">
                  <a:latin typeface="Cambria" panose="02040503050406030204" pitchFamily="18" charset="0"/>
                </a:rPr>
                <a:t>76</a:t>
              </a:r>
              <a:r>
                <a:rPr lang="en-GB" altLang="nl-NL" sz="1200">
                  <a:latin typeface="Cambria" panose="02040503050406030204" pitchFamily="18" charset="0"/>
                </a:rPr>
                <a:t>: 8875</a:t>
              </a:r>
              <a:endParaRPr lang="en-GB" altLang="nl-NL" sz="1200" i="1"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eperen 1">
            <a:extLst>
              <a:ext uri="{FF2B5EF4-FFF2-40B4-BE49-F238E27FC236}">
                <a16:creationId xmlns:a16="http://schemas.microsoft.com/office/drawing/2014/main" id="{888CE65F-ACD6-CD4D-91F7-242880C0AC5E}"/>
              </a:ext>
            </a:extLst>
          </p:cNvPr>
          <p:cNvGrpSpPr>
            <a:grpSpLocks/>
          </p:cNvGrpSpPr>
          <p:nvPr/>
        </p:nvGrpSpPr>
        <p:grpSpPr bwMode="auto">
          <a:xfrm>
            <a:off x="0" y="1066800"/>
            <a:ext cx="9677400" cy="5033963"/>
            <a:chOff x="0" y="1066800"/>
            <a:chExt cx="9677400" cy="5033963"/>
          </a:xfrm>
        </p:grpSpPr>
        <p:sp>
          <p:nvSpPr>
            <p:cNvPr id="23559" name="Tekstvak 22">
              <a:extLst>
                <a:ext uri="{FF2B5EF4-FFF2-40B4-BE49-F238E27FC236}">
                  <a16:creationId xmlns:a16="http://schemas.microsoft.com/office/drawing/2014/main" id="{AA061958-EE86-FD4F-8345-8BF159908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88" y="5638800"/>
              <a:ext cx="30178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1200">
                  <a:latin typeface="Cambria" panose="02040503050406030204" pitchFamily="18" charset="0"/>
                </a:rPr>
                <a:t>Sanders </a:t>
              </a:r>
              <a:r>
                <a:rPr lang="nl-NL" altLang="nl-NL" sz="1200" i="1">
                  <a:latin typeface="Cambria" panose="02040503050406030204" pitchFamily="18" charset="0"/>
                </a:rPr>
                <a:t>et al. </a:t>
              </a:r>
              <a:r>
                <a:rPr lang="nl-NL" altLang="nl-NL" sz="1200">
                  <a:latin typeface="Cambria" panose="02040503050406030204" pitchFamily="18" charset="0"/>
                </a:rPr>
                <a:t>2013. </a:t>
              </a:r>
              <a:r>
                <a:rPr lang="nl-NL" altLang="nl-NL" sz="1200" i="1">
                  <a:latin typeface="Cambria" panose="02040503050406030204" pitchFamily="18" charset="0"/>
                </a:rPr>
                <a:t>PLoS Path</a:t>
              </a:r>
              <a:r>
                <a:rPr lang="nl-NL" altLang="nl-NL" sz="1200">
                  <a:latin typeface="Cambria" panose="02040503050406030204" pitchFamily="18" charset="0"/>
                </a:rPr>
                <a:t>. </a:t>
              </a:r>
              <a:r>
                <a:rPr lang="nl-NL" altLang="nl-NL" sz="1200" b="1">
                  <a:latin typeface="Cambria" panose="02040503050406030204" pitchFamily="18" charset="0"/>
                </a:rPr>
                <a:t>9</a:t>
              </a:r>
              <a:r>
                <a:rPr lang="nl-NL" altLang="nl-NL" sz="1200">
                  <a:latin typeface="Cambria" panose="02040503050406030204" pitchFamily="18" charset="0"/>
                </a:rPr>
                <a:t>:e1003618</a:t>
              </a:r>
            </a:p>
            <a:p>
              <a:pPr eaLnBrk="1" hangingPunct="1"/>
              <a:r>
                <a:rPr lang="en-US" altLang="nl-NL" sz="1200">
                  <a:latin typeface="Cambria" panose="02040503050406030204" pitchFamily="18" charset="0"/>
                </a:rPr>
                <a:t>Julien </a:t>
              </a:r>
              <a:r>
                <a:rPr lang="en-US" altLang="nl-NL" sz="1200" i="1">
                  <a:latin typeface="Cambria" panose="02040503050406030204" pitchFamily="18" charset="0"/>
                </a:rPr>
                <a:t>et al. </a:t>
              </a:r>
              <a:r>
                <a:rPr lang="en-US" altLang="nl-NL" sz="1200">
                  <a:latin typeface="Cambria" panose="02040503050406030204" pitchFamily="18" charset="0"/>
                </a:rPr>
                <a:t>2013 </a:t>
              </a:r>
              <a:r>
                <a:rPr lang="en-US" altLang="nl-NL" sz="1200" i="1">
                  <a:latin typeface="Cambria" panose="02040503050406030204" pitchFamily="18" charset="0"/>
                </a:rPr>
                <a:t>PNAS</a:t>
              </a:r>
              <a:r>
                <a:rPr lang="en-US" altLang="nl-NL" sz="1200">
                  <a:latin typeface="Cambria" panose="02040503050406030204" pitchFamily="18" charset="0"/>
                </a:rPr>
                <a:t>. </a:t>
              </a:r>
              <a:r>
                <a:rPr lang="en-US" altLang="nl-NL" sz="1200" b="1">
                  <a:latin typeface="Cambria" panose="02040503050406030204" pitchFamily="18" charset="0"/>
                </a:rPr>
                <a:t>110</a:t>
              </a:r>
              <a:r>
                <a:rPr lang="en-US" altLang="nl-NL" sz="1200">
                  <a:latin typeface="Cambria" panose="02040503050406030204" pitchFamily="18" charset="0"/>
                </a:rPr>
                <a:t>:4351-4356</a:t>
              </a:r>
              <a:r>
                <a:rPr lang="nl-NL" altLang="nl-NL" sz="1200">
                  <a:latin typeface="Cambria" panose="02040503050406030204" pitchFamily="18" charset="0"/>
                </a:rPr>
                <a:t> </a:t>
              </a:r>
            </a:p>
          </p:txBody>
        </p:sp>
        <p:grpSp>
          <p:nvGrpSpPr>
            <p:cNvPr id="23560" name="Groeperen 82">
              <a:extLst>
                <a:ext uri="{FF2B5EF4-FFF2-40B4-BE49-F238E27FC236}">
                  <a16:creationId xmlns:a16="http://schemas.microsoft.com/office/drawing/2014/main" id="{5A4D43DF-C098-634B-BF55-FD43A6B2B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4826000"/>
              <a:ext cx="8407400" cy="1117600"/>
              <a:chOff x="77618" y="5127475"/>
              <a:chExt cx="8407141" cy="1116568"/>
            </a:xfrm>
          </p:grpSpPr>
          <p:sp>
            <p:nvSpPr>
              <p:cNvPr id="23575" name="Line 195">
                <a:extLst>
                  <a:ext uri="{FF2B5EF4-FFF2-40B4-BE49-F238E27FC236}">
                    <a16:creationId xmlns:a16="http://schemas.microsoft.com/office/drawing/2014/main" id="{E704DF35-B261-0549-9C91-F10469006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1703" y="5773783"/>
                <a:ext cx="0" cy="2956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76" name="Line 196">
                <a:extLst>
                  <a:ext uri="{FF2B5EF4-FFF2-40B4-BE49-F238E27FC236}">
                    <a16:creationId xmlns:a16="http://schemas.microsoft.com/office/drawing/2014/main" id="{267A566F-2356-6447-BBF5-45EC11939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0862" y="5773783"/>
                <a:ext cx="0" cy="29564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77" name="Line 195">
                <a:extLst>
                  <a:ext uri="{FF2B5EF4-FFF2-40B4-BE49-F238E27FC236}">
                    <a16:creationId xmlns:a16="http://schemas.microsoft.com/office/drawing/2014/main" id="{14B04B5F-CB18-2045-AB1B-D22C8C283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1987" y="5786861"/>
                <a:ext cx="0" cy="1645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23578" name="Group 282">
                <a:extLst>
                  <a:ext uri="{FF2B5EF4-FFF2-40B4-BE49-F238E27FC236}">
                    <a16:creationId xmlns:a16="http://schemas.microsoft.com/office/drawing/2014/main" id="{94056442-5C58-D246-BF39-9AC5F4C960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1163" y="5196721"/>
                <a:ext cx="97944" cy="279322"/>
                <a:chOff x="839" y="1986"/>
                <a:chExt cx="272" cy="265"/>
              </a:xfrm>
            </p:grpSpPr>
            <p:sp>
              <p:nvSpPr>
                <p:cNvPr id="23791" name="Line 283">
                  <a:extLst>
                    <a:ext uri="{FF2B5EF4-FFF2-40B4-BE49-F238E27FC236}">
                      <a16:creationId xmlns:a16="http://schemas.microsoft.com/office/drawing/2014/main" id="{F4ED3A57-F13D-BF4A-A772-02A6EF813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2" name="Line 284">
                  <a:extLst>
                    <a:ext uri="{FF2B5EF4-FFF2-40B4-BE49-F238E27FC236}">
                      <a16:creationId xmlns:a16="http://schemas.microsoft.com/office/drawing/2014/main" id="{68DC7861-7189-484B-95C6-C04575B83B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3" name="Line 285">
                  <a:extLst>
                    <a:ext uri="{FF2B5EF4-FFF2-40B4-BE49-F238E27FC236}">
                      <a16:creationId xmlns:a16="http://schemas.microsoft.com/office/drawing/2014/main" id="{F95B004C-D0D0-CA43-8D1D-17572FDE7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4" name="Line 286">
                  <a:extLst>
                    <a:ext uri="{FF2B5EF4-FFF2-40B4-BE49-F238E27FC236}">
                      <a16:creationId xmlns:a16="http://schemas.microsoft.com/office/drawing/2014/main" id="{9208EC5F-12EA-6442-970E-C6A9C2670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5" name="Line 287">
                  <a:extLst>
                    <a:ext uri="{FF2B5EF4-FFF2-40B4-BE49-F238E27FC236}">
                      <a16:creationId xmlns:a16="http://schemas.microsoft.com/office/drawing/2014/main" id="{90D10C48-9392-C546-9E25-DD51DF9AEA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6" name="Line 288">
                  <a:extLst>
                    <a:ext uri="{FF2B5EF4-FFF2-40B4-BE49-F238E27FC236}">
                      <a16:creationId xmlns:a16="http://schemas.microsoft.com/office/drawing/2014/main" id="{9B2C0FB9-43EE-694C-8B28-DB50CD7F6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7" name="Line 289">
                  <a:extLst>
                    <a:ext uri="{FF2B5EF4-FFF2-40B4-BE49-F238E27FC236}">
                      <a16:creationId xmlns:a16="http://schemas.microsoft.com/office/drawing/2014/main" id="{36909B70-68F9-4648-9C63-BC2BFDA19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8" name="Line 290">
                  <a:extLst>
                    <a:ext uri="{FF2B5EF4-FFF2-40B4-BE49-F238E27FC236}">
                      <a16:creationId xmlns:a16="http://schemas.microsoft.com/office/drawing/2014/main" id="{67238979-D6EA-DA4A-9339-36D0A9008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23579" name="Line 238">
                <a:extLst>
                  <a:ext uri="{FF2B5EF4-FFF2-40B4-BE49-F238E27FC236}">
                    <a16:creationId xmlns:a16="http://schemas.microsoft.com/office/drawing/2014/main" id="{5C806B6A-2928-5E4C-A2CC-33C31C76B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0148" y="5322250"/>
                <a:ext cx="0" cy="1469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80" name="Rectangle 204">
                <a:extLst>
                  <a:ext uri="{FF2B5EF4-FFF2-40B4-BE49-F238E27FC236}">
                    <a16:creationId xmlns:a16="http://schemas.microsoft.com/office/drawing/2014/main" id="{D740288D-AA67-C643-B3FC-2883368DD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18" y="5474228"/>
                <a:ext cx="6883356" cy="308342"/>
              </a:xfrm>
              <a:prstGeom prst="rect">
                <a:avLst/>
              </a:prstGeom>
              <a:solidFill>
                <a:srgbClr val="FF8000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1" name="Rectangle 205">
                <a:extLst>
                  <a:ext uri="{FF2B5EF4-FFF2-40B4-BE49-F238E27FC236}">
                    <a16:creationId xmlns:a16="http://schemas.microsoft.com/office/drawing/2014/main" id="{22578337-F10A-1B4A-A8D2-DBCC639E3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164" y="5474228"/>
                <a:ext cx="487912" cy="308342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2" name="Rectangle 206">
                <a:extLst>
                  <a:ext uri="{FF2B5EF4-FFF2-40B4-BE49-F238E27FC236}">
                    <a16:creationId xmlns:a16="http://schemas.microsoft.com/office/drawing/2014/main" id="{EA34EF38-EF3C-9F4E-A1C6-E4CED9127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7628" y="5474228"/>
                <a:ext cx="700126" cy="308342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3" name="Rectangle 207">
                <a:extLst>
                  <a:ext uri="{FF2B5EF4-FFF2-40B4-BE49-F238E27FC236}">
                    <a16:creationId xmlns:a16="http://schemas.microsoft.com/office/drawing/2014/main" id="{F1687C94-F196-A24D-A30C-68F6F35EF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20" y="5474228"/>
                <a:ext cx="700126" cy="308342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4" name="Rectangle 208">
                <a:extLst>
                  <a:ext uri="{FF2B5EF4-FFF2-40B4-BE49-F238E27FC236}">
                    <a16:creationId xmlns:a16="http://schemas.microsoft.com/office/drawing/2014/main" id="{6FED1765-1D26-324F-BF79-94FD0C2DA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951" y="5474228"/>
                <a:ext cx="487912" cy="308342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5" name="Rectangle 209">
                <a:extLst>
                  <a:ext uri="{FF2B5EF4-FFF2-40B4-BE49-F238E27FC236}">
                    <a16:creationId xmlns:a16="http://schemas.microsoft.com/office/drawing/2014/main" id="{AF0024A7-AD59-E140-846E-A7AEF445D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0063" y="5474228"/>
                <a:ext cx="279325" cy="308342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586" name="Text Box 210">
                <a:extLst>
                  <a:ext uri="{FF2B5EF4-FFF2-40B4-BE49-F238E27FC236}">
                    <a16:creationId xmlns:a16="http://schemas.microsoft.com/office/drawing/2014/main" id="{2EE32209-69EB-4848-B629-4F5AB34333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4325" y="5497809"/>
                <a:ext cx="4765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V1</a:t>
                </a:r>
              </a:p>
            </p:txBody>
          </p:sp>
          <p:sp>
            <p:nvSpPr>
              <p:cNvPr id="23587" name="Text Box 211">
                <a:extLst>
                  <a:ext uri="{FF2B5EF4-FFF2-40B4-BE49-F238E27FC236}">
                    <a16:creationId xmlns:a16="http://schemas.microsoft.com/office/drawing/2014/main" id="{D058E10B-D32A-FA48-84C2-8794D70422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0084" y="5497809"/>
                <a:ext cx="4765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V2</a:t>
                </a:r>
              </a:p>
            </p:txBody>
          </p:sp>
          <p:sp>
            <p:nvSpPr>
              <p:cNvPr id="23588" name="Text Box 212">
                <a:extLst>
                  <a:ext uri="{FF2B5EF4-FFF2-40B4-BE49-F238E27FC236}">
                    <a16:creationId xmlns:a16="http://schemas.microsoft.com/office/drawing/2014/main" id="{2181A154-3FDD-094E-8598-E34CF1BEC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0130" y="5499622"/>
                <a:ext cx="4765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C2</a:t>
                </a:r>
              </a:p>
            </p:txBody>
          </p:sp>
          <p:sp>
            <p:nvSpPr>
              <p:cNvPr id="23589" name="Text Box 213">
                <a:extLst>
                  <a:ext uri="{FF2B5EF4-FFF2-40B4-BE49-F238E27FC236}">
                    <a16:creationId xmlns:a16="http://schemas.microsoft.com/office/drawing/2014/main" id="{9FC33A14-C191-D942-8CD7-30459C4FC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096" y="5499622"/>
                <a:ext cx="4765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V3</a:t>
                </a:r>
              </a:p>
            </p:txBody>
          </p:sp>
          <p:sp>
            <p:nvSpPr>
              <p:cNvPr id="23590" name="Text Box 214">
                <a:extLst>
                  <a:ext uri="{FF2B5EF4-FFF2-40B4-BE49-F238E27FC236}">
                    <a16:creationId xmlns:a16="http://schemas.microsoft.com/office/drawing/2014/main" id="{4CC69C74-0E86-E249-82B6-C51811F7D1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7842" y="5497809"/>
                <a:ext cx="474211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C3</a:t>
                </a:r>
              </a:p>
            </p:txBody>
          </p:sp>
          <p:sp>
            <p:nvSpPr>
              <p:cNvPr id="23591" name="Text Box 215">
                <a:extLst>
                  <a:ext uri="{FF2B5EF4-FFF2-40B4-BE49-F238E27FC236}">
                    <a16:creationId xmlns:a16="http://schemas.microsoft.com/office/drawing/2014/main" id="{D2FAC2EA-3DD1-E94D-A422-6CCD3357C7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2622" y="5499622"/>
                <a:ext cx="474215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V4</a:t>
                </a:r>
              </a:p>
            </p:txBody>
          </p:sp>
          <p:sp>
            <p:nvSpPr>
              <p:cNvPr id="23592" name="Text Box 216">
                <a:extLst>
                  <a:ext uri="{FF2B5EF4-FFF2-40B4-BE49-F238E27FC236}">
                    <a16:creationId xmlns:a16="http://schemas.microsoft.com/office/drawing/2014/main" id="{C6094111-03EB-FC4A-BFF8-395AEA101B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0389" y="5499622"/>
                <a:ext cx="474215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C4</a:t>
                </a:r>
              </a:p>
            </p:txBody>
          </p:sp>
          <p:sp>
            <p:nvSpPr>
              <p:cNvPr id="23593" name="Text Box 217">
                <a:extLst>
                  <a:ext uri="{FF2B5EF4-FFF2-40B4-BE49-F238E27FC236}">
                    <a16:creationId xmlns:a16="http://schemas.microsoft.com/office/drawing/2014/main" id="{5376C0F8-AFDE-3E4D-9BEA-C2E401F03A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5601" y="5499622"/>
                <a:ext cx="474215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V5</a:t>
                </a:r>
              </a:p>
            </p:txBody>
          </p:sp>
          <p:sp>
            <p:nvSpPr>
              <p:cNvPr id="23594" name="Text Box 218">
                <a:extLst>
                  <a:ext uri="{FF2B5EF4-FFF2-40B4-BE49-F238E27FC236}">
                    <a16:creationId xmlns:a16="http://schemas.microsoft.com/office/drawing/2014/main" id="{008DD15D-02FE-024D-8A07-25C0B60051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6597" y="5499622"/>
                <a:ext cx="474215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C5</a:t>
                </a:r>
              </a:p>
            </p:txBody>
          </p:sp>
          <p:sp>
            <p:nvSpPr>
              <p:cNvPr id="23595" name="Text Box 219">
                <a:extLst>
                  <a:ext uri="{FF2B5EF4-FFF2-40B4-BE49-F238E27FC236}">
                    <a16:creationId xmlns:a16="http://schemas.microsoft.com/office/drawing/2014/main" id="{872591B8-3917-B946-9CB7-6418701003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081" y="5499622"/>
                <a:ext cx="4765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C1</a:t>
                </a:r>
              </a:p>
            </p:txBody>
          </p:sp>
          <p:grpSp>
            <p:nvGrpSpPr>
              <p:cNvPr id="23596" name="Group 220">
                <a:extLst>
                  <a:ext uri="{FF2B5EF4-FFF2-40B4-BE49-F238E27FC236}">
                    <a16:creationId xmlns:a16="http://schemas.microsoft.com/office/drawing/2014/main" id="{FC0AFB83-DFD4-AA45-A3B4-0F78AF2E02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8606" y="5196721"/>
                <a:ext cx="96132" cy="266625"/>
                <a:chOff x="431" y="1987"/>
                <a:chExt cx="181" cy="264"/>
              </a:xfrm>
            </p:grpSpPr>
            <p:sp>
              <p:nvSpPr>
                <p:cNvPr id="23785" name="Line 221">
                  <a:extLst>
                    <a:ext uri="{FF2B5EF4-FFF2-40B4-BE49-F238E27FC236}">
                      <a16:creationId xmlns:a16="http://schemas.microsoft.com/office/drawing/2014/main" id="{3A3334A0-5E5E-424C-9E9A-A9BC152D6A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6" name="Line 222">
                  <a:extLst>
                    <a:ext uri="{FF2B5EF4-FFF2-40B4-BE49-F238E27FC236}">
                      <a16:creationId xmlns:a16="http://schemas.microsoft.com/office/drawing/2014/main" id="{F86970F1-7E74-CA4E-BD8B-C7C0EE015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7" name="Line 223">
                  <a:extLst>
                    <a:ext uri="{FF2B5EF4-FFF2-40B4-BE49-F238E27FC236}">
                      <a16:creationId xmlns:a16="http://schemas.microsoft.com/office/drawing/2014/main" id="{CE4BB034-E02C-2947-960C-289A5FE622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8" name="Line 224">
                  <a:extLst>
                    <a:ext uri="{FF2B5EF4-FFF2-40B4-BE49-F238E27FC236}">
                      <a16:creationId xmlns:a16="http://schemas.microsoft.com/office/drawing/2014/main" id="{2F2CF1DF-8600-3A40-878B-0C6E24DFE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9" name="Line 225">
                  <a:extLst>
                    <a:ext uri="{FF2B5EF4-FFF2-40B4-BE49-F238E27FC236}">
                      <a16:creationId xmlns:a16="http://schemas.microsoft.com/office/drawing/2014/main" id="{8FF119C8-5234-7246-9726-ADC8F6FB6B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90" name="Line 226">
                  <a:extLst>
                    <a:ext uri="{FF2B5EF4-FFF2-40B4-BE49-F238E27FC236}">
                      <a16:creationId xmlns:a16="http://schemas.microsoft.com/office/drawing/2014/main" id="{6A56AADF-CD13-EB40-94E3-999D79F62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597" name="Group 227">
                <a:extLst>
                  <a:ext uri="{FF2B5EF4-FFF2-40B4-BE49-F238E27FC236}">
                    <a16:creationId xmlns:a16="http://schemas.microsoft.com/office/drawing/2014/main" id="{A8E4B437-2685-E645-AB6D-394FCC11A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3984" y="5196721"/>
                <a:ext cx="96130" cy="266625"/>
                <a:chOff x="431" y="1987"/>
                <a:chExt cx="181" cy="264"/>
              </a:xfrm>
            </p:grpSpPr>
            <p:sp>
              <p:nvSpPr>
                <p:cNvPr id="23779" name="Line 228">
                  <a:extLst>
                    <a:ext uri="{FF2B5EF4-FFF2-40B4-BE49-F238E27FC236}">
                      <a16:creationId xmlns:a16="http://schemas.microsoft.com/office/drawing/2014/main" id="{4D3B8DEA-3E13-0C43-BDBB-00D96E7B7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0" name="Line 229">
                  <a:extLst>
                    <a:ext uri="{FF2B5EF4-FFF2-40B4-BE49-F238E27FC236}">
                      <a16:creationId xmlns:a16="http://schemas.microsoft.com/office/drawing/2014/main" id="{C40617A4-1554-514B-86A7-07D72B5B8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1" name="Line 230">
                  <a:extLst>
                    <a:ext uri="{FF2B5EF4-FFF2-40B4-BE49-F238E27FC236}">
                      <a16:creationId xmlns:a16="http://schemas.microsoft.com/office/drawing/2014/main" id="{C576B171-4E45-524E-A1C7-52FE5FFC2E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2" name="Line 231">
                  <a:extLst>
                    <a:ext uri="{FF2B5EF4-FFF2-40B4-BE49-F238E27FC236}">
                      <a16:creationId xmlns:a16="http://schemas.microsoft.com/office/drawing/2014/main" id="{D26D0262-AE37-524D-A8A3-96F646C61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3" name="Line 232">
                  <a:extLst>
                    <a:ext uri="{FF2B5EF4-FFF2-40B4-BE49-F238E27FC236}">
                      <a16:creationId xmlns:a16="http://schemas.microsoft.com/office/drawing/2014/main" id="{47C59DED-4F01-9041-AFDD-3B11D889B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84" name="Line 233">
                  <a:extLst>
                    <a:ext uri="{FF2B5EF4-FFF2-40B4-BE49-F238E27FC236}">
                      <a16:creationId xmlns:a16="http://schemas.microsoft.com/office/drawing/2014/main" id="{87149FF1-ACD6-6B48-9860-763BB0924C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598" name="Group 234">
                <a:extLst>
                  <a:ext uri="{FF2B5EF4-FFF2-40B4-BE49-F238E27FC236}">
                    <a16:creationId xmlns:a16="http://schemas.microsoft.com/office/drawing/2014/main" id="{5333653B-36E7-9D43-A4FB-8F90B3ACC4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54" y="5196721"/>
                <a:ext cx="96130" cy="266625"/>
                <a:chOff x="431" y="1987"/>
                <a:chExt cx="181" cy="264"/>
              </a:xfrm>
            </p:grpSpPr>
            <p:sp>
              <p:nvSpPr>
                <p:cNvPr id="23773" name="Line 235">
                  <a:extLst>
                    <a:ext uri="{FF2B5EF4-FFF2-40B4-BE49-F238E27FC236}">
                      <a16:creationId xmlns:a16="http://schemas.microsoft.com/office/drawing/2014/main" id="{C47F3F85-DF6B-E543-A6AB-225C12794E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4" name="Line 236">
                  <a:extLst>
                    <a:ext uri="{FF2B5EF4-FFF2-40B4-BE49-F238E27FC236}">
                      <a16:creationId xmlns:a16="http://schemas.microsoft.com/office/drawing/2014/main" id="{E60C3CBD-DAA2-024D-9609-A274C7DD6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5" name="Line 237">
                  <a:extLst>
                    <a:ext uri="{FF2B5EF4-FFF2-40B4-BE49-F238E27FC236}">
                      <a16:creationId xmlns:a16="http://schemas.microsoft.com/office/drawing/2014/main" id="{16BD3A83-05CF-B240-B320-BB9195045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6" name="Line 238">
                  <a:extLst>
                    <a:ext uri="{FF2B5EF4-FFF2-40B4-BE49-F238E27FC236}">
                      <a16:creationId xmlns:a16="http://schemas.microsoft.com/office/drawing/2014/main" id="{15B4B5D1-369F-174F-8C04-F90E720337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7" name="Line 239">
                  <a:extLst>
                    <a:ext uri="{FF2B5EF4-FFF2-40B4-BE49-F238E27FC236}">
                      <a16:creationId xmlns:a16="http://schemas.microsoft.com/office/drawing/2014/main" id="{40FD35B8-4DCC-0A4B-9F48-C3DB341AB6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8" name="Line 240">
                  <a:extLst>
                    <a:ext uri="{FF2B5EF4-FFF2-40B4-BE49-F238E27FC236}">
                      <a16:creationId xmlns:a16="http://schemas.microsoft.com/office/drawing/2014/main" id="{FC9839C2-2A74-814D-9570-AEE690626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599" name="Group 241">
                <a:extLst>
                  <a:ext uri="{FF2B5EF4-FFF2-40B4-BE49-F238E27FC236}">
                    <a16:creationId xmlns:a16="http://schemas.microsoft.com/office/drawing/2014/main" id="{B5F93268-3637-F043-892F-467A49F02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1772" y="5196721"/>
                <a:ext cx="97944" cy="266625"/>
                <a:chOff x="431" y="1987"/>
                <a:chExt cx="181" cy="264"/>
              </a:xfrm>
            </p:grpSpPr>
            <p:sp>
              <p:nvSpPr>
                <p:cNvPr id="23767" name="Line 242">
                  <a:extLst>
                    <a:ext uri="{FF2B5EF4-FFF2-40B4-BE49-F238E27FC236}">
                      <a16:creationId xmlns:a16="http://schemas.microsoft.com/office/drawing/2014/main" id="{5E333821-8944-FA4F-9DCC-AFAD217BCF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8" name="Line 243">
                  <a:extLst>
                    <a:ext uri="{FF2B5EF4-FFF2-40B4-BE49-F238E27FC236}">
                      <a16:creationId xmlns:a16="http://schemas.microsoft.com/office/drawing/2014/main" id="{4129F3EF-D6C1-C54E-BCBB-DE5DEC7AAA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9" name="Line 244">
                  <a:extLst>
                    <a:ext uri="{FF2B5EF4-FFF2-40B4-BE49-F238E27FC236}">
                      <a16:creationId xmlns:a16="http://schemas.microsoft.com/office/drawing/2014/main" id="{73C416E2-89D5-104B-A1E3-5E85C98BBF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0" name="Line 245">
                  <a:extLst>
                    <a:ext uri="{FF2B5EF4-FFF2-40B4-BE49-F238E27FC236}">
                      <a16:creationId xmlns:a16="http://schemas.microsoft.com/office/drawing/2014/main" id="{46160056-3E68-3D47-9923-B15F55C64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1" name="Line 246">
                  <a:extLst>
                    <a:ext uri="{FF2B5EF4-FFF2-40B4-BE49-F238E27FC236}">
                      <a16:creationId xmlns:a16="http://schemas.microsoft.com/office/drawing/2014/main" id="{707ABD72-FC3E-B547-85D9-4BF457874A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72" name="Line 247">
                  <a:extLst>
                    <a:ext uri="{FF2B5EF4-FFF2-40B4-BE49-F238E27FC236}">
                      <a16:creationId xmlns:a16="http://schemas.microsoft.com/office/drawing/2014/main" id="{6741FE71-CA75-8449-A972-FBB24C2E4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0" name="Group 248">
                <a:extLst>
                  <a:ext uri="{FF2B5EF4-FFF2-40B4-BE49-F238E27FC236}">
                    <a16:creationId xmlns:a16="http://schemas.microsoft.com/office/drawing/2014/main" id="{82125374-0F42-AC41-A4CD-E317390CA9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1811" y="5196721"/>
                <a:ext cx="97944" cy="266625"/>
                <a:chOff x="431" y="1987"/>
                <a:chExt cx="181" cy="264"/>
              </a:xfrm>
            </p:grpSpPr>
            <p:sp>
              <p:nvSpPr>
                <p:cNvPr id="23761" name="Line 249">
                  <a:extLst>
                    <a:ext uri="{FF2B5EF4-FFF2-40B4-BE49-F238E27FC236}">
                      <a16:creationId xmlns:a16="http://schemas.microsoft.com/office/drawing/2014/main" id="{2651210E-0D69-3B49-82DF-FBC3C615BD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2" name="Line 250">
                  <a:extLst>
                    <a:ext uri="{FF2B5EF4-FFF2-40B4-BE49-F238E27FC236}">
                      <a16:creationId xmlns:a16="http://schemas.microsoft.com/office/drawing/2014/main" id="{C999447A-1819-0840-9DD8-A84C94EA6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3" name="Line 251">
                  <a:extLst>
                    <a:ext uri="{FF2B5EF4-FFF2-40B4-BE49-F238E27FC236}">
                      <a16:creationId xmlns:a16="http://schemas.microsoft.com/office/drawing/2014/main" id="{B28BD099-5783-2B41-A5D5-E67E7777C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4" name="Line 252">
                  <a:extLst>
                    <a:ext uri="{FF2B5EF4-FFF2-40B4-BE49-F238E27FC236}">
                      <a16:creationId xmlns:a16="http://schemas.microsoft.com/office/drawing/2014/main" id="{F6229E31-0F17-A142-AFEB-FF40C360F1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5" name="Line 253">
                  <a:extLst>
                    <a:ext uri="{FF2B5EF4-FFF2-40B4-BE49-F238E27FC236}">
                      <a16:creationId xmlns:a16="http://schemas.microsoft.com/office/drawing/2014/main" id="{F440F7E9-B10B-0446-915D-7A7E00C480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6" name="Line 254">
                  <a:extLst>
                    <a:ext uri="{FF2B5EF4-FFF2-40B4-BE49-F238E27FC236}">
                      <a16:creationId xmlns:a16="http://schemas.microsoft.com/office/drawing/2014/main" id="{DD48C625-DB65-A641-85DB-335259DFE9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1" name="Group 264">
                <a:extLst>
                  <a:ext uri="{FF2B5EF4-FFF2-40B4-BE49-F238E27FC236}">
                    <a16:creationId xmlns:a16="http://schemas.microsoft.com/office/drawing/2014/main" id="{D7B5C7EF-BDEE-324D-97A0-64AE9FAE6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2485" y="5196721"/>
                <a:ext cx="96130" cy="279322"/>
                <a:chOff x="839" y="1986"/>
                <a:chExt cx="272" cy="265"/>
              </a:xfrm>
            </p:grpSpPr>
            <p:sp>
              <p:nvSpPr>
                <p:cNvPr id="23753" name="Line 265">
                  <a:extLst>
                    <a:ext uri="{FF2B5EF4-FFF2-40B4-BE49-F238E27FC236}">
                      <a16:creationId xmlns:a16="http://schemas.microsoft.com/office/drawing/2014/main" id="{2E71B5A3-82C1-1349-B842-B9C2E85B1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4" name="Line 266">
                  <a:extLst>
                    <a:ext uri="{FF2B5EF4-FFF2-40B4-BE49-F238E27FC236}">
                      <a16:creationId xmlns:a16="http://schemas.microsoft.com/office/drawing/2014/main" id="{EAF46498-8D79-EF4C-8685-DFB1104A13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5" name="Line 267">
                  <a:extLst>
                    <a:ext uri="{FF2B5EF4-FFF2-40B4-BE49-F238E27FC236}">
                      <a16:creationId xmlns:a16="http://schemas.microsoft.com/office/drawing/2014/main" id="{4B95FE2A-94EE-4A42-ADB2-746BB3C514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6" name="Line 268">
                  <a:extLst>
                    <a:ext uri="{FF2B5EF4-FFF2-40B4-BE49-F238E27FC236}">
                      <a16:creationId xmlns:a16="http://schemas.microsoft.com/office/drawing/2014/main" id="{2932FD84-5BDE-1E40-8FF4-CDCAF0950A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7" name="Line 269">
                  <a:extLst>
                    <a:ext uri="{FF2B5EF4-FFF2-40B4-BE49-F238E27FC236}">
                      <a16:creationId xmlns:a16="http://schemas.microsoft.com/office/drawing/2014/main" id="{1F12A4DD-0B01-0641-BFD8-4A151BBB8C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8" name="Line 270">
                  <a:extLst>
                    <a:ext uri="{FF2B5EF4-FFF2-40B4-BE49-F238E27FC236}">
                      <a16:creationId xmlns:a16="http://schemas.microsoft.com/office/drawing/2014/main" id="{57C81D11-193C-D84F-A8C5-4ACE64C0C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9" name="Line 271">
                  <a:extLst>
                    <a:ext uri="{FF2B5EF4-FFF2-40B4-BE49-F238E27FC236}">
                      <a16:creationId xmlns:a16="http://schemas.microsoft.com/office/drawing/2014/main" id="{9BF2CC11-B187-F440-9958-527DD18B6E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60" name="Line 272">
                  <a:extLst>
                    <a:ext uri="{FF2B5EF4-FFF2-40B4-BE49-F238E27FC236}">
                      <a16:creationId xmlns:a16="http://schemas.microsoft.com/office/drawing/2014/main" id="{9BAF40D0-9968-6942-90A7-9A65A83E37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2" name="Group 273">
                <a:extLst>
                  <a:ext uri="{FF2B5EF4-FFF2-40B4-BE49-F238E27FC236}">
                    <a16:creationId xmlns:a16="http://schemas.microsoft.com/office/drawing/2014/main" id="{0A2422A4-9F2D-B443-97F9-FE53A8368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2114" y="5196721"/>
                <a:ext cx="97944" cy="279322"/>
                <a:chOff x="839" y="1986"/>
                <a:chExt cx="272" cy="265"/>
              </a:xfrm>
            </p:grpSpPr>
            <p:sp>
              <p:nvSpPr>
                <p:cNvPr id="23745" name="Line 274">
                  <a:extLst>
                    <a:ext uri="{FF2B5EF4-FFF2-40B4-BE49-F238E27FC236}">
                      <a16:creationId xmlns:a16="http://schemas.microsoft.com/office/drawing/2014/main" id="{B2C0E246-12B9-B843-B655-EC64B6080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6" name="Line 275">
                  <a:extLst>
                    <a:ext uri="{FF2B5EF4-FFF2-40B4-BE49-F238E27FC236}">
                      <a16:creationId xmlns:a16="http://schemas.microsoft.com/office/drawing/2014/main" id="{E642F5CD-722E-3B41-ABEB-EBF5D0C6F6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7" name="Line 276">
                  <a:extLst>
                    <a:ext uri="{FF2B5EF4-FFF2-40B4-BE49-F238E27FC236}">
                      <a16:creationId xmlns:a16="http://schemas.microsoft.com/office/drawing/2014/main" id="{B7175D8D-34EC-4F4F-B4C5-1472E4EDAE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8" name="Line 277">
                  <a:extLst>
                    <a:ext uri="{FF2B5EF4-FFF2-40B4-BE49-F238E27FC236}">
                      <a16:creationId xmlns:a16="http://schemas.microsoft.com/office/drawing/2014/main" id="{A944F6AD-C154-8F46-91AE-C4289AE875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9" name="Line 278">
                  <a:extLst>
                    <a:ext uri="{FF2B5EF4-FFF2-40B4-BE49-F238E27FC236}">
                      <a16:creationId xmlns:a16="http://schemas.microsoft.com/office/drawing/2014/main" id="{EAE18F8B-84E7-7845-987C-56DCBAAEC5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0" name="Line 279">
                  <a:extLst>
                    <a:ext uri="{FF2B5EF4-FFF2-40B4-BE49-F238E27FC236}">
                      <a16:creationId xmlns:a16="http://schemas.microsoft.com/office/drawing/2014/main" id="{11C097DC-FF3B-7E49-B112-8B75E56DEA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1" name="Line 280">
                  <a:extLst>
                    <a:ext uri="{FF2B5EF4-FFF2-40B4-BE49-F238E27FC236}">
                      <a16:creationId xmlns:a16="http://schemas.microsoft.com/office/drawing/2014/main" id="{4D0AAA93-4E83-0843-B993-CA03D23C1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52" name="Line 281">
                  <a:extLst>
                    <a:ext uri="{FF2B5EF4-FFF2-40B4-BE49-F238E27FC236}">
                      <a16:creationId xmlns:a16="http://schemas.microsoft.com/office/drawing/2014/main" id="{85A3EFC5-D680-4447-9E3F-2458B5E688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3" name="Group 291">
                <a:extLst>
                  <a:ext uri="{FF2B5EF4-FFF2-40B4-BE49-F238E27FC236}">
                    <a16:creationId xmlns:a16="http://schemas.microsoft.com/office/drawing/2014/main" id="{67713CA6-AC72-9A47-8C3B-986601E0AA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5896" y="5196721"/>
                <a:ext cx="96132" cy="266625"/>
                <a:chOff x="431" y="1987"/>
                <a:chExt cx="181" cy="264"/>
              </a:xfrm>
            </p:grpSpPr>
            <p:sp>
              <p:nvSpPr>
                <p:cNvPr id="23739" name="Line 292">
                  <a:extLst>
                    <a:ext uri="{FF2B5EF4-FFF2-40B4-BE49-F238E27FC236}">
                      <a16:creationId xmlns:a16="http://schemas.microsoft.com/office/drawing/2014/main" id="{D3F20DC3-D9EE-B04A-9D70-3675BC2C7F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0" name="Line 293">
                  <a:extLst>
                    <a:ext uri="{FF2B5EF4-FFF2-40B4-BE49-F238E27FC236}">
                      <a16:creationId xmlns:a16="http://schemas.microsoft.com/office/drawing/2014/main" id="{5DEA0901-DBE9-9440-9ED8-2DA66EA07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1" name="Line 294">
                  <a:extLst>
                    <a:ext uri="{FF2B5EF4-FFF2-40B4-BE49-F238E27FC236}">
                      <a16:creationId xmlns:a16="http://schemas.microsoft.com/office/drawing/2014/main" id="{9C3FB844-84DD-BA48-926B-C3FB141242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2" name="Line 295">
                  <a:extLst>
                    <a:ext uri="{FF2B5EF4-FFF2-40B4-BE49-F238E27FC236}">
                      <a16:creationId xmlns:a16="http://schemas.microsoft.com/office/drawing/2014/main" id="{1798CD88-B46D-8842-BA50-E61E2EB26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3" name="Line 296">
                  <a:extLst>
                    <a:ext uri="{FF2B5EF4-FFF2-40B4-BE49-F238E27FC236}">
                      <a16:creationId xmlns:a16="http://schemas.microsoft.com/office/drawing/2014/main" id="{9C6EA989-C8DD-374E-B686-C61F70322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44" name="Line 297">
                  <a:extLst>
                    <a:ext uri="{FF2B5EF4-FFF2-40B4-BE49-F238E27FC236}">
                      <a16:creationId xmlns:a16="http://schemas.microsoft.com/office/drawing/2014/main" id="{DCE49451-D181-6C42-B890-9D41215CA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4" name="Group 298">
                <a:extLst>
                  <a:ext uri="{FF2B5EF4-FFF2-40B4-BE49-F238E27FC236}">
                    <a16:creationId xmlns:a16="http://schemas.microsoft.com/office/drawing/2014/main" id="{A4A1537F-C807-A641-A00B-ECE6646ED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386" y="5196721"/>
                <a:ext cx="96130" cy="266625"/>
                <a:chOff x="431" y="1987"/>
                <a:chExt cx="181" cy="264"/>
              </a:xfrm>
            </p:grpSpPr>
            <p:sp>
              <p:nvSpPr>
                <p:cNvPr id="23733" name="Line 299">
                  <a:extLst>
                    <a:ext uri="{FF2B5EF4-FFF2-40B4-BE49-F238E27FC236}">
                      <a16:creationId xmlns:a16="http://schemas.microsoft.com/office/drawing/2014/main" id="{EB4A2D32-A1EE-3648-AF7C-D9B76B4AD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4" name="Line 300">
                  <a:extLst>
                    <a:ext uri="{FF2B5EF4-FFF2-40B4-BE49-F238E27FC236}">
                      <a16:creationId xmlns:a16="http://schemas.microsoft.com/office/drawing/2014/main" id="{4215FB0F-C671-8642-9F82-3DFF796A65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5" name="Line 301">
                  <a:extLst>
                    <a:ext uri="{FF2B5EF4-FFF2-40B4-BE49-F238E27FC236}">
                      <a16:creationId xmlns:a16="http://schemas.microsoft.com/office/drawing/2014/main" id="{4F683DEF-ED13-B544-ABAF-C7F3494CB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6" name="Line 302">
                  <a:extLst>
                    <a:ext uri="{FF2B5EF4-FFF2-40B4-BE49-F238E27FC236}">
                      <a16:creationId xmlns:a16="http://schemas.microsoft.com/office/drawing/2014/main" id="{BB75D355-97D5-D34D-A675-E42C17A7C9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7" name="Line 303">
                  <a:extLst>
                    <a:ext uri="{FF2B5EF4-FFF2-40B4-BE49-F238E27FC236}">
                      <a16:creationId xmlns:a16="http://schemas.microsoft.com/office/drawing/2014/main" id="{CA5CC6DE-C75D-6C49-8C8E-219F109FC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8" name="Line 304">
                  <a:extLst>
                    <a:ext uri="{FF2B5EF4-FFF2-40B4-BE49-F238E27FC236}">
                      <a16:creationId xmlns:a16="http://schemas.microsoft.com/office/drawing/2014/main" id="{500BD9ED-CE8F-7945-9B58-A8EEEA8219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5" name="Group 305">
                <a:extLst>
                  <a:ext uri="{FF2B5EF4-FFF2-40B4-BE49-F238E27FC236}">
                    <a16:creationId xmlns:a16="http://schemas.microsoft.com/office/drawing/2014/main" id="{ABD6077A-B1C9-DB4B-8090-B8EA21FA14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8511" y="5196721"/>
                <a:ext cx="96130" cy="266625"/>
                <a:chOff x="431" y="1987"/>
                <a:chExt cx="181" cy="264"/>
              </a:xfrm>
            </p:grpSpPr>
            <p:sp>
              <p:nvSpPr>
                <p:cNvPr id="23727" name="Line 306">
                  <a:extLst>
                    <a:ext uri="{FF2B5EF4-FFF2-40B4-BE49-F238E27FC236}">
                      <a16:creationId xmlns:a16="http://schemas.microsoft.com/office/drawing/2014/main" id="{7255F096-018E-6144-BF47-55887E93C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8" name="Line 307">
                  <a:extLst>
                    <a:ext uri="{FF2B5EF4-FFF2-40B4-BE49-F238E27FC236}">
                      <a16:creationId xmlns:a16="http://schemas.microsoft.com/office/drawing/2014/main" id="{9617694E-A9CA-8242-8111-47D13C63FD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9" name="Line 308">
                  <a:extLst>
                    <a:ext uri="{FF2B5EF4-FFF2-40B4-BE49-F238E27FC236}">
                      <a16:creationId xmlns:a16="http://schemas.microsoft.com/office/drawing/2014/main" id="{9AF5404C-2913-2A47-81CE-A5C87E86D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0" name="Line 309">
                  <a:extLst>
                    <a:ext uri="{FF2B5EF4-FFF2-40B4-BE49-F238E27FC236}">
                      <a16:creationId xmlns:a16="http://schemas.microsoft.com/office/drawing/2014/main" id="{8F5C2EC4-6593-DA4E-AF5E-B415F0F24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1" name="Line 310">
                  <a:extLst>
                    <a:ext uri="{FF2B5EF4-FFF2-40B4-BE49-F238E27FC236}">
                      <a16:creationId xmlns:a16="http://schemas.microsoft.com/office/drawing/2014/main" id="{1EC6A343-CB40-E943-8F23-4AC913B40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32" name="Line 311">
                  <a:extLst>
                    <a:ext uri="{FF2B5EF4-FFF2-40B4-BE49-F238E27FC236}">
                      <a16:creationId xmlns:a16="http://schemas.microsoft.com/office/drawing/2014/main" id="{52897A41-7217-9C43-823B-10D72EE13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6" name="Group 312">
                <a:extLst>
                  <a:ext uri="{FF2B5EF4-FFF2-40B4-BE49-F238E27FC236}">
                    <a16:creationId xmlns:a16="http://schemas.microsoft.com/office/drawing/2014/main" id="{4DEEFBB8-8B8C-7E4A-A5A9-E4296A86B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2057" y="5196721"/>
                <a:ext cx="97944" cy="266625"/>
                <a:chOff x="431" y="1987"/>
                <a:chExt cx="181" cy="264"/>
              </a:xfrm>
            </p:grpSpPr>
            <p:sp>
              <p:nvSpPr>
                <p:cNvPr id="23721" name="Line 313">
                  <a:extLst>
                    <a:ext uri="{FF2B5EF4-FFF2-40B4-BE49-F238E27FC236}">
                      <a16:creationId xmlns:a16="http://schemas.microsoft.com/office/drawing/2014/main" id="{CE65B625-6795-4E4D-9DA8-8C89244C7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2" name="Line 314">
                  <a:extLst>
                    <a:ext uri="{FF2B5EF4-FFF2-40B4-BE49-F238E27FC236}">
                      <a16:creationId xmlns:a16="http://schemas.microsoft.com/office/drawing/2014/main" id="{E65F8BC4-9A4C-8D4B-8ACD-5D18DADAB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3" name="Line 315">
                  <a:extLst>
                    <a:ext uri="{FF2B5EF4-FFF2-40B4-BE49-F238E27FC236}">
                      <a16:creationId xmlns:a16="http://schemas.microsoft.com/office/drawing/2014/main" id="{18EEA033-DFAD-4946-B3A4-6CBE367991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4" name="Line 316">
                  <a:extLst>
                    <a:ext uri="{FF2B5EF4-FFF2-40B4-BE49-F238E27FC236}">
                      <a16:creationId xmlns:a16="http://schemas.microsoft.com/office/drawing/2014/main" id="{BB0C190A-A88F-4B42-A634-CCC2E9A171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5" name="Line 317">
                  <a:extLst>
                    <a:ext uri="{FF2B5EF4-FFF2-40B4-BE49-F238E27FC236}">
                      <a16:creationId xmlns:a16="http://schemas.microsoft.com/office/drawing/2014/main" id="{BCA67A6E-2AA3-1347-81E6-42E39936B4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6" name="Line 318">
                  <a:extLst>
                    <a:ext uri="{FF2B5EF4-FFF2-40B4-BE49-F238E27FC236}">
                      <a16:creationId xmlns:a16="http://schemas.microsoft.com/office/drawing/2014/main" id="{797FE96B-33CA-B147-B25D-DB85FC801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7" name="Group 319">
                <a:extLst>
                  <a:ext uri="{FF2B5EF4-FFF2-40B4-BE49-F238E27FC236}">
                    <a16:creationId xmlns:a16="http://schemas.microsoft.com/office/drawing/2014/main" id="{B5C5110C-D958-5947-BDC0-2463D06E30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6035" y="5196721"/>
                <a:ext cx="97944" cy="266625"/>
                <a:chOff x="431" y="1987"/>
                <a:chExt cx="181" cy="264"/>
              </a:xfrm>
            </p:grpSpPr>
            <p:sp>
              <p:nvSpPr>
                <p:cNvPr id="23715" name="Line 320">
                  <a:extLst>
                    <a:ext uri="{FF2B5EF4-FFF2-40B4-BE49-F238E27FC236}">
                      <a16:creationId xmlns:a16="http://schemas.microsoft.com/office/drawing/2014/main" id="{40A0E750-A3C5-2A49-8D47-0458994594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6" name="Line 321">
                  <a:extLst>
                    <a:ext uri="{FF2B5EF4-FFF2-40B4-BE49-F238E27FC236}">
                      <a16:creationId xmlns:a16="http://schemas.microsoft.com/office/drawing/2014/main" id="{B704C773-3DD5-3E4E-8BBC-DDBF7E009E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7" name="Line 322">
                  <a:extLst>
                    <a:ext uri="{FF2B5EF4-FFF2-40B4-BE49-F238E27FC236}">
                      <a16:creationId xmlns:a16="http://schemas.microsoft.com/office/drawing/2014/main" id="{4FEF8C98-284B-C34E-BF1C-A9B799D7EF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8" name="Line 323">
                  <a:extLst>
                    <a:ext uri="{FF2B5EF4-FFF2-40B4-BE49-F238E27FC236}">
                      <a16:creationId xmlns:a16="http://schemas.microsoft.com/office/drawing/2014/main" id="{7603B4AE-A0E6-4C44-A555-7837DEC0A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9" name="Line 324">
                  <a:extLst>
                    <a:ext uri="{FF2B5EF4-FFF2-40B4-BE49-F238E27FC236}">
                      <a16:creationId xmlns:a16="http://schemas.microsoft.com/office/drawing/2014/main" id="{4F748945-4190-0848-87B1-7AE6C06445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20" name="Line 325">
                  <a:extLst>
                    <a:ext uri="{FF2B5EF4-FFF2-40B4-BE49-F238E27FC236}">
                      <a16:creationId xmlns:a16="http://schemas.microsoft.com/office/drawing/2014/main" id="{4E7EC9EA-8C07-7B4B-9A42-093616F60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8" name="Group 326">
                <a:extLst>
                  <a:ext uri="{FF2B5EF4-FFF2-40B4-BE49-F238E27FC236}">
                    <a16:creationId xmlns:a16="http://schemas.microsoft.com/office/drawing/2014/main" id="{46221C7A-D80F-A14A-A93A-FE14D3FBC8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2515" y="5196721"/>
                <a:ext cx="96130" cy="266625"/>
                <a:chOff x="431" y="1987"/>
                <a:chExt cx="181" cy="264"/>
              </a:xfrm>
            </p:grpSpPr>
            <p:sp>
              <p:nvSpPr>
                <p:cNvPr id="23709" name="Line 327">
                  <a:extLst>
                    <a:ext uri="{FF2B5EF4-FFF2-40B4-BE49-F238E27FC236}">
                      <a16:creationId xmlns:a16="http://schemas.microsoft.com/office/drawing/2014/main" id="{2CE37565-8F9A-B74E-AA4F-2001844CF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0" name="Line 328">
                  <a:extLst>
                    <a:ext uri="{FF2B5EF4-FFF2-40B4-BE49-F238E27FC236}">
                      <a16:creationId xmlns:a16="http://schemas.microsoft.com/office/drawing/2014/main" id="{01C38D97-D8B6-F04B-B72C-4C70B3ADA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1" name="Line 329">
                  <a:extLst>
                    <a:ext uri="{FF2B5EF4-FFF2-40B4-BE49-F238E27FC236}">
                      <a16:creationId xmlns:a16="http://schemas.microsoft.com/office/drawing/2014/main" id="{BD5A0908-8E1B-0D40-970A-6C07C02459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2" name="Line 330">
                  <a:extLst>
                    <a:ext uri="{FF2B5EF4-FFF2-40B4-BE49-F238E27FC236}">
                      <a16:creationId xmlns:a16="http://schemas.microsoft.com/office/drawing/2014/main" id="{5FDAAECB-F539-DB48-ABD6-87445E34F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3" name="Line 331">
                  <a:extLst>
                    <a:ext uri="{FF2B5EF4-FFF2-40B4-BE49-F238E27FC236}">
                      <a16:creationId xmlns:a16="http://schemas.microsoft.com/office/drawing/2014/main" id="{A65A10D7-3BBD-0C45-9E30-C0A9B1DBE5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14" name="Line 332">
                  <a:extLst>
                    <a:ext uri="{FF2B5EF4-FFF2-40B4-BE49-F238E27FC236}">
                      <a16:creationId xmlns:a16="http://schemas.microsoft.com/office/drawing/2014/main" id="{0F5F0C11-BFE6-4E4C-BE9C-D8271CB7C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09" name="Group 333">
                <a:extLst>
                  <a:ext uri="{FF2B5EF4-FFF2-40B4-BE49-F238E27FC236}">
                    <a16:creationId xmlns:a16="http://schemas.microsoft.com/office/drawing/2014/main" id="{1841AE7A-2816-704A-AD09-DBA8A10AEF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3619" y="5196721"/>
                <a:ext cx="97944" cy="279322"/>
                <a:chOff x="839" y="1986"/>
                <a:chExt cx="272" cy="265"/>
              </a:xfrm>
            </p:grpSpPr>
            <p:sp>
              <p:nvSpPr>
                <p:cNvPr id="23701" name="Line 334">
                  <a:extLst>
                    <a:ext uri="{FF2B5EF4-FFF2-40B4-BE49-F238E27FC236}">
                      <a16:creationId xmlns:a16="http://schemas.microsoft.com/office/drawing/2014/main" id="{E95AC7C9-2CE7-734E-841E-4BDAB21383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2" name="Line 335">
                  <a:extLst>
                    <a:ext uri="{FF2B5EF4-FFF2-40B4-BE49-F238E27FC236}">
                      <a16:creationId xmlns:a16="http://schemas.microsoft.com/office/drawing/2014/main" id="{E6798905-7335-EF44-89C8-51A8AF09EE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3" name="Line 336">
                  <a:extLst>
                    <a:ext uri="{FF2B5EF4-FFF2-40B4-BE49-F238E27FC236}">
                      <a16:creationId xmlns:a16="http://schemas.microsoft.com/office/drawing/2014/main" id="{0D9E56BD-EA4C-BD43-89D8-58DF698C2E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4" name="Line 337">
                  <a:extLst>
                    <a:ext uri="{FF2B5EF4-FFF2-40B4-BE49-F238E27FC236}">
                      <a16:creationId xmlns:a16="http://schemas.microsoft.com/office/drawing/2014/main" id="{5FED0156-96A0-5940-A2E4-AC90B345AD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5" name="Line 338">
                  <a:extLst>
                    <a:ext uri="{FF2B5EF4-FFF2-40B4-BE49-F238E27FC236}">
                      <a16:creationId xmlns:a16="http://schemas.microsoft.com/office/drawing/2014/main" id="{23B3E367-0648-F34F-A902-7ABB18207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6" name="Line 339">
                  <a:extLst>
                    <a:ext uri="{FF2B5EF4-FFF2-40B4-BE49-F238E27FC236}">
                      <a16:creationId xmlns:a16="http://schemas.microsoft.com/office/drawing/2014/main" id="{B9903CBD-E62F-AC44-8EDD-4E0340574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7" name="Line 340">
                  <a:extLst>
                    <a:ext uri="{FF2B5EF4-FFF2-40B4-BE49-F238E27FC236}">
                      <a16:creationId xmlns:a16="http://schemas.microsoft.com/office/drawing/2014/main" id="{A6077967-7E05-8448-83A1-9E003DA01D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8" name="Line 341">
                  <a:extLst>
                    <a:ext uri="{FF2B5EF4-FFF2-40B4-BE49-F238E27FC236}">
                      <a16:creationId xmlns:a16="http://schemas.microsoft.com/office/drawing/2014/main" id="{D2B6750B-2C91-434A-8106-93770FD69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0" name="Group 342">
                <a:extLst>
                  <a:ext uri="{FF2B5EF4-FFF2-40B4-BE49-F238E27FC236}">
                    <a16:creationId xmlns:a16="http://schemas.microsoft.com/office/drawing/2014/main" id="{96490530-A175-D24A-A16D-A68CECC945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1964" y="5196721"/>
                <a:ext cx="96130" cy="266625"/>
                <a:chOff x="431" y="1987"/>
                <a:chExt cx="181" cy="264"/>
              </a:xfrm>
            </p:grpSpPr>
            <p:sp>
              <p:nvSpPr>
                <p:cNvPr id="23695" name="Line 343">
                  <a:extLst>
                    <a:ext uri="{FF2B5EF4-FFF2-40B4-BE49-F238E27FC236}">
                      <a16:creationId xmlns:a16="http://schemas.microsoft.com/office/drawing/2014/main" id="{AB28FC50-2FB8-7944-B9E0-C14CF22084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6" name="Line 344">
                  <a:extLst>
                    <a:ext uri="{FF2B5EF4-FFF2-40B4-BE49-F238E27FC236}">
                      <a16:creationId xmlns:a16="http://schemas.microsoft.com/office/drawing/2014/main" id="{D41675D3-7996-594F-B23D-766AA5CE33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7" name="Line 345">
                  <a:extLst>
                    <a:ext uri="{FF2B5EF4-FFF2-40B4-BE49-F238E27FC236}">
                      <a16:creationId xmlns:a16="http://schemas.microsoft.com/office/drawing/2014/main" id="{18408AF2-931C-6E48-8B41-C66E1A937C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8" name="Line 346">
                  <a:extLst>
                    <a:ext uri="{FF2B5EF4-FFF2-40B4-BE49-F238E27FC236}">
                      <a16:creationId xmlns:a16="http://schemas.microsoft.com/office/drawing/2014/main" id="{DA33E882-1C33-494B-B0F2-1ABEB2330D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9" name="Line 347">
                  <a:extLst>
                    <a:ext uri="{FF2B5EF4-FFF2-40B4-BE49-F238E27FC236}">
                      <a16:creationId xmlns:a16="http://schemas.microsoft.com/office/drawing/2014/main" id="{68510A27-8495-9F45-85CA-CA712BF3EE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700" name="Line 348">
                  <a:extLst>
                    <a:ext uri="{FF2B5EF4-FFF2-40B4-BE49-F238E27FC236}">
                      <a16:creationId xmlns:a16="http://schemas.microsoft.com/office/drawing/2014/main" id="{BD6CDAF1-4BDF-D545-AD64-A197BF081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1" name="Group 349">
                <a:extLst>
                  <a:ext uri="{FF2B5EF4-FFF2-40B4-BE49-F238E27FC236}">
                    <a16:creationId xmlns:a16="http://schemas.microsoft.com/office/drawing/2014/main" id="{9C57CC6F-FD13-9B4B-AD33-AD4C3C51C3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52861" y="5196721"/>
                <a:ext cx="96130" cy="279322"/>
                <a:chOff x="839" y="1986"/>
                <a:chExt cx="272" cy="265"/>
              </a:xfrm>
            </p:grpSpPr>
            <p:sp>
              <p:nvSpPr>
                <p:cNvPr id="23687" name="Line 350">
                  <a:extLst>
                    <a:ext uri="{FF2B5EF4-FFF2-40B4-BE49-F238E27FC236}">
                      <a16:creationId xmlns:a16="http://schemas.microsoft.com/office/drawing/2014/main" id="{E73B8DD3-D5ED-3341-B050-C2B58A53A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8" name="Line 351">
                  <a:extLst>
                    <a:ext uri="{FF2B5EF4-FFF2-40B4-BE49-F238E27FC236}">
                      <a16:creationId xmlns:a16="http://schemas.microsoft.com/office/drawing/2014/main" id="{6D5836A5-160B-1D40-BFDA-2A6E233C2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9" name="Line 352">
                  <a:extLst>
                    <a:ext uri="{FF2B5EF4-FFF2-40B4-BE49-F238E27FC236}">
                      <a16:creationId xmlns:a16="http://schemas.microsoft.com/office/drawing/2014/main" id="{FCD51C72-A443-F64F-9324-532F6EE5C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0" name="Line 353">
                  <a:extLst>
                    <a:ext uri="{FF2B5EF4-FFF2-40B4-BE49-F238E27FC236}">
                      <a16:creationId xmlns:a16="http://schemas.microsoft.com/office/drawing/2014/main" id="{2AD74873-2E98-0846-9933-83C376A932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1" name="Line 354">
                  <a:extLst>
                    <a:ext uri="{FF2B5EF4-FFF2-40B4-BE49-F238E27FC236}">
                      <a16:creationId xmlns:a16="http://schemas.microsoft.com/office/drawing/2014/main" id="{1F64A5AD-7AF7-D84C-849C-22807B7D1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2" name="Line 355">
                  <a:extLst>
                    <a:ext uri="{FF2B5EF4-FFF2-40B4-BE49-F238E27FC236}">
                      <a16:creationId xmlns:a16="http://schemas.microsoft.com/office/drawing/2014/main" id="{66BE3E3F-3670-3A45-810C-F78467130F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3" name="Line 356">
                  <a:extLst>
                    <a:ext uri="{FF2B5EF4-FFF2-40B4-BE49-F238E27FC236}">
                      <a16:creationId xmlns:a16="http://schemas.microsoft.com/office/drawing/2014/main" id="{839ADEFF-87B4-824D-A6DE-0950CC314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94" name="Line 357">
                  <a:extLst>
                    <a:ext uri="{FF2B5EF4-FFF2-40B4-BE49-F238E27FC236}">
                      <a16:creationId xmlns:a16="http://schemas.microsoft.com/office/drawing/2014/main" id="{DFA1ECDA-9787-3C42-85F0-D8D67112D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2" name="Group 358">
                <a:extLst>
                  <a:ext uri="{FF2B5EF4-FFF2-40B4-BE49-F238E27FC236}">
                    <a16:creationId xmlns:a16="http://schemas.microsoft.com/office/drawing/2014/main" id="{190D415C-D8A5-5B43-A8C1-F2A30D55E1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6199" y="5196721"/>
                <a:ext cx="97944" cy="279322"/>
                <a:chOff x="839" y="1986"/>
                <a:chExt cx="272" cy="265"/>
              </a:xfrm>
            </p:grpSpPr>
            <p:sp>
              <p:nvSpPr>
                <p:cNvPr id="23679" name="Line 359">
                  <a:extLst>
                    <a:ext uri="{FF2B5EF4-FFF2-40B4-BE49-F238E27FC236}">
                      <a16:creationId xmlns:a16="http://schemas.microsoft.com/office/drawing/2014/main" id="{AB2ADE0D-6F78-9644-913B-17B95F9653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0" name="Line 360">
                  <a:extLst>
                    <a:ext uri="{FF2B5EF4-FFF2-40B4-BE49-F238E27FC236}">
                      <a16:creationId xmlns:a16="http://schemas.microsoft.com/office/drawing/2014/main" id="{7E2F55D1-189E-C941-B3F1-45E76FAA4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1" name="Line 361">
                  <a:extLst>
                    <a:ext uri="{FF2B5EF4-FFF2-40B4-BE49-F238E27FC236}">
                      <a16:creationId xmlns:a16="http://schemas.microsoft.com/office/drawing/2014/main" id="{679BC92F-BCA8-0547-BF14-6797F0EA8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2" name="Line 362">
                  <a:extLst>
                    <a:ext uri="{FF2B5EF4-FFF2-40B4-BE49-F238E27FC236}">
                      <a16:creationId xmlns:a16="http://schemas.microsoft.com/office/drawing/2014/main" id="{F34FC2FA-D608-0143-B400-604EEF5257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3" name="Line 363">
                  <a:extLst>
                    <a:ext uri="{FF2B5EF4-FFF2-40B4-BE49-F238E27FC236}">
                      <a16:creationId xmlns:a16="http://schemas.microsoft.com/office/drawing/2014/main" id="{9834B3A2-D216-A84F-A791-3F28494FE3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4" name="Line 364">
                  <a:extLst>
                    <a:ext uri="{FF2B5EF4-FFF2-40B4-BE49-F238E27FC236}">
                      <a16:creationId xmlns:a16="http://schemas.microsoft.com/office/drawing/2014/main" id="{E8BDFAA2-B1F6-5A4A-B9FA-3418D570F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5" name="Line 365">
                  <a:extLst>
                    <a:ext uri="{FF2B5EF4-FFF2-40B4-BE49-F238E27FC236}">
                      <a16:creationId xmlns:a16="http://schemas.microsoft.com/office/drawing/2014/main" id="{F5861C58-FB36-F944-9B36-CE9CECD90C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86" name="Line 366">
                  <a:extLst>
                    <a:ext uri="{FF2B5EF4-FFF2-40B4-BE49-F238E27FC236}">
                      <a16:creationId xmlns:a16="http://schemas.microsoft.com/office/drawing/2014/main" id="{E9A18B7C-4B34-8F42-9EE9-03D9C4A86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3" name="Group 367">
                <a:extLst>
                  <a:ext uri="{FF2B5EF4-FFF2-40B4-BE49-F238E27FC236}">
                    <a16:creationId xmlns:a16="http://schemas.microsoft.com/office/drawing/2014/main" id="{8C98C25B-7DDA-B746-B3D6-B2F3DC7A7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10063" y="5196721"/>
                <a:ext cx="96130" cy="266625"/>
                <a:chOff x="431" y="1987"/>
                <a:chExt cx="181" cy="264"/>
              </a:xfrm>
            </p:grpSpPr>
            <p:sp>
              <p:nvSpPr>
                <p:cNvPr id="23673" name="Line 368">
                  <a:extLst>
                    <a:ext uri="{FF2B5EF4-FFF2-40B4-BE49-F238E27FC236}">
                      <a16:creationId xmlns:a16="http://schemas.microsoft.com/office/drawing/2014/main" id="{282720A7-FBD3-9D4D-B878-1734B2962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4" name="Line 369">
                  <a:extLst>
                    <a:ext uri="{FF2B5EF4-FFF2-40B4-BE49-F238E27FC236}">
                      <a16:creationId xmlns:a16="http://schemas.microsoft.com/office/drawing/2014/main" id="{8E68E86F-511B-BE41-B1EC-9907CF5208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5" name="Line 370">
                  <a:extLst>
                    <a:ext uri="{FF2B5EF4-FFF2-40B4-BE49-F238E27FC236}">
                      <a16:creationId xmlns:a16="http://schemas.microsoft.com/office/drawing/2014/main" id="{F9FAB2DB-4509-8D4B-801E-35B3F64B9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6" name="Line 371">
                  <a:extLst>
                    <a:ext uri="{FF2B5EF4-FFF2-40B4-BE49-F238E27FC236}">
                      <a16:creationId xmlns:a16="http://schemas.microsoft.com/office/drawing/2014/main" id="{8F05640F-AE61-C04E-998B-5206A2771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7" name="Line 372">
                  <a:extLst>
                    <a:ext uri="{FF2B5EF4-FFF2-40B4-BE49-F238E27FC236}">
                      <a16:creationId xmlns:a16="http://schemas.microsoft.com/office/drawing/2014/main" id="{0E278FC5-BFEB-BE44-8F46-C6EA22E7FE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8" name="Line 373">
                  <a:extLst>
                    <a:ext uri="{FF2B5EF4-FFF2-40B4-BE49-F238E27FC236}">
                      <a16:creationId xmlns:a16="http://schemas.microsoft.com/office/drawing/2014/main" id="{CE81BD22-B18A-354C-BBDB-F77EA1208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" y="2205"/>
                  <a:ext cx="46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4" name="Group 374">
                <a:extLst>
                  <a:ext uri="{FF2B5EF4-FFF2-40B4-BE49-F238E27FC236}">
                    <a16:creationId xmlns:a16="http://schemas.microsoft.com/office/drawing/2014/main" id="{24795889-A19C-6B41-A671-B843AE7FCB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0000" y="5196721"/>
                <a:ext cx="96132" cy="279322"/>
                <a:chOff x="839" y="1986"/>
                <a:chExt cx="272" cy="265"/>
              </a:xfrm>
            </p:grpSpPr>
            <p:sp>
              <p:nvSpPr>
                <p:cNvPr id="23665" name="Line 375">
                  <a:extLst>
                    <a:ext uri="{FF2B5EF4-FFF2-40B4-BE49-F238E27FC236}">
                      <a16:creationId xmlns:a16="http://schemas.microsoft.com/office/drawing/2014/main" id="{C08E71A4-7412-834B-AB59-9AD47D392E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6" name="Line 376">
                  <a:extLst>
                    <a:ext uri="{FF2B5EF4-FFF2-40B4-BE49-F238E27FC236}">
                      <a16:creationId xmlns:a16="http://schemas.microsoft.com/office/drawing/2014/main" id="{90B7FE5D-7653-7544-80F9-86909AEE9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7" name="Line 377">
                  <a:extLst>
                    <a:ext uri="{FF2B5EF4-FFF2-40B4-BE49-F238E27FC236}">
                      <a16:creationId xmlns:a16="http://schemas.microsoft.com/office/drawing/2014/main" id="{BF8CEAF6-C30F-514B-9B69-4C1209B669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8" name="Line 378">
                  <a:extLst>
                    <a:ext uri="{FF2B5EF4-FFF2-40B4-BE49-F238E27FC236}">
                      <a16:creationId xmlns:a16="http://schemas.microsoft.com/office/drawing/2014/main" id="{A384E470-D9A7-E746-B6A2-03836960E8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9" name="Line 379">
                  <a:extLst>
                    <a:ext uri="{FF2B5EF4-FFF2-40B4-BE49-F238E27FC236}">
                      <a16:creationId xmlns:a16="http://schemas.microsoft.com/office/drawing/2014/main" id="{F4BBBDF6-8E2A-4242-A41F-211B16DB29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0" name="Line 380">
                  <a:extLst>
                    <a:ext uri="{FF2B5EF4-FFF2-40B4-BE49-F238E27FC236}">
                      <a16:creationId xmlns:a16="http://schemas.microsoft.com/office/drawing/2014/main" id="{6A208AA4-DBCD-A34A-AEED-4B6A8C9ECC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1" name="Line 381">
                  <a:extLst>
                    <a:ext uri="{FF2B5EF4-FFF2-40B4-BE49-F238E27FC236}">
                      <a16:creationId xmlns:a16="http://schemas.microsoft.com/office/drawing/2014/main" id="{C97EBFB0-B2A6-7943-90C4-4D099DFEE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72" name="Line 382">
                  <a:extLst>
                    <a:ext uri="{FF2B5EF4-FFF2-40B4-BE49-F238E27FC236}">
                      <a16:creationId xmlns:a16="http://schemas.microsoft.com/office/drawing/2014/main" id="{9CB56C12-33FC-7C43-A925-10E7540A1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5" name="Group 772">
                <a:extLst>
                  <a:ext uri="{FF2B5EF4-FFF2-40B4-BE49-F238E27FC236}">
                    <a16:creationId xmlns:a16="http://schemas.microsoft.com/office/drawing/2014/main" id="{14684D00-EBFB-7B4D-A231-5AF404571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6049" y="5189467"/>
                <a:ext cx="96132" cy="281135"/>
                <a:chOff x="839" y="1986"/>
                <a:chExt cx="272" cy="265"/>
              </a:xfrm>
            </p:grpSpPr>
            <p:sp>
              <p:nvSpPr>
                <p:cNvPr id="23657" name="Line 773">
                  <a:extLst>
                    <a:ext uri="{FF2B5EF4-FFF2-40B4-BE49-F238E27FC236}">
                      <a16:creationId xmlns:a16="http://schemas.microsoft.com/office/drawing/2014/main" id="{D0A265EC-D661-AB45-9420-0FB6906C55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160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8" name="Line 774">
                  <a:extLst>
                    <a:ext uri="{FF2B5EF4-FFF2-40B4-BE49-F238E27FC236}">
                      <a16:creationId xmlns:a16="http://schemas.microsoft.com/office/drawing/2014/main" id="{114DC616-681B-C14D-9E8A-8285EFD3E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2115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9" name="Line 775">
                  <a:extLst>
                    <a:ext uri="{FF2B5EF4-FFF2-40B4-BE49-F238E27FC236}">
                      <a16:creationId xmlns:a16="http://schemas.microsoft.com/office/drawing/2014/main" id="{83280307-8A35-E348-9BF7-12434ECAFC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" y="2115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0" name="Line 776">
                  <a:extLst>
                    <a:ext uri="{FF2B5EF4-FFF2-40B4-BE49-F238E27FC236}">
                      <a16:creationId xmlns:a16="http://schemas.microsoft.com/office/drawing/2014/main" id="{BE734C49-E64C-434E-AB4E-8D08B01A5E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987"/>
                  <a:ext cx="0" cy="13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1" name="Line 777">
                  <a:extLst>
                    <a:ext uri="{FF2B5EF4-FFF2-40B4-BE49-F238E27FC236}">
                      <a16:creationId xmlns:a16="http://schemas.microsoft.com/office/drawing/2014/main" id="{4DD464F6-9EFF-C14C-B69E-307A69A2C6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0" y="2069"/>
                  <a:ext cx="91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2" name="Line 778">
                  <a:extLst>
                    <a:ext uri="{FF2B5EF4-FFF2-40B4-BE49-F238E27FC236}">
                      <a16:creationId xmlns:a16="http://schemas.microsoft.com/office/drawing/2014/main" id="{ADE190AE-E85B-2B44-8943-7E3D05ACD5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2069"/>
                  <a:ext cx="90" cy="4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3" name="Line 779">
                  <a:extLst>
                    <a:ext uri="{FF2B5EF4-FFF2-40B4-BE49-F238E27FC236}">
                      <a16:creationId xmlns:a16="http://schemas.microsoft.com/office/drawing/2014/main" id="{6CA83BA3-92B7-1A42-A59C-AC45D6179A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4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64" name="Line 780">
                  <a:extLst>
                    <a:ext uri="{FF2B5EF4-FFF2-40B4-BE49-F238E27FC236}">
                      <a16:creationId xmlns:a16="http://schemas.microsoft.com/office/drawing/2014/main" id="{17AD1EF4-CC79-2B46-AB5B-E10B656E3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" y="1986"/>
                  <a:ext cx="0" cy="9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23616" name="Line 799">
                <a:extLst>
                  <a:ext uri="{FF2B5EF4-FFF2-40B4-BE49-F238E27FC236}">
                    <a16:creationId xmlns:a16="http://schemas.microsoft.com/office/drawing/2014/main" id="{856D8C51-EC5F-5746-80BF-499842002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1703" y="6059152"/>
                <a:ext cx="10955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17" name="Rectangle 138">
                <a:extLst>
                  <a:ext uri="{FF2B5EF4-FFF2-40B4-BE49-F238E27FC236}">
                    <a16:creationId xmlns:a16="http://schemas.microsoft.com/office/drawing/2014/main" id="{DF74D1B9-9756-774D-BFD6-E9A30FDAB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0448" y="5459999"/>
                <a:ext cx="1117032" cy="306528"/>
              </a:xfrm>
              <a:prstGeom prst="rect">
                <a:avLst/>
              </a:prstGeom>
              <a:solidFill>
                <a:srgbClr val="FF6600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grpSp>
            <p:nvGrpSpPr>
              <p:cNvPr id="23618" name="Group 179">
                <a:extLst>
                  <a:ext uri="{FF2B5EF4-FFF2-40B4-BE49-F238E27FC236}">
                    <a16:creationId xmlns:a16="http://schemas.microsoft.com/office/drawing/2014/main" id="{DDE662B4-6787-3643-BDAA-D66D5CD67B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00718" y="5171610"/>
                <a:ext cx="96130" cy="279322"/>
                <a:chOff x="1578" y="2319"/>
                <a:chExt cx="63" cy="181"/>
              </a:xfrm>
            </p:grpSpPr>
            <p:sp>
              <p:nvSpPr>
                <p:cNvPr id="23654" name="Line 180">
                  <a:extLst>
                    <a:ext uri="{FF2B5EF4-FFF2-40B4-BE49-F238E27FC236}">
                      <a16:creationId xmlns:a16="http://schemas.microsoft.com/office/drawing/2014/main" id="{63B14059-E356-6D4C-B3BB-760D4BC00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5" name="Line 181">
                  <a:extLst>
                    <a:ext uri="{FF2B5EF4-FFF2-40B4-BE49-F238E27FC236}">
                      <a16:creationId xmlns:a16="http://schemas.microsoft.com/office/drawing/2014/main" id="{0608D60C-787F-C940-8C07-79AD3EA261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6" name="Line 182">
                  <a:extLst>
                    <a:ext uri="{FF2B5EF4-FFF2-40B4-BE49-F238E27FC236}">
                      <a16:creationId xmlns:a16="http://schemas.microsoft.com/office/drawing/2014/main" id="{8C970B7D-2BAB-A342-8E55-ABE8D5A60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19" name="Group 183">
                <a:extLst>
                  <a:ext uri="{FF2B5EF4-FFF2-40B4-BE49-F238E27FC236}">
                    <a16:creationId xmlns:a16="http://schemas.microsoft.com/office/drawing/2014/main" id="{55FABCCD-309B-0F4B-B1F7-F2A21612E3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96849" y="5171610"/>
                <a:ext cx="96132" cy="279322"/>
                <a:chOff x="1578" y="2319"/>
                <a:chExt cx="63" cy="181"/>
              </a:xfrm>
            </p:grpSpPr>
            <p:sp>
              <p:nvSpPr>
                <p:cNvPr id="23651" name="Line 184">
                  <a:extLst>
                    <a:ext uri="{FF2B5EF4-FFF2-40B4-BE49-F238E27FC236}">
                      <a16:creationId xmlns:a16="http://schemas.microsoft.com/office/drawing/2014/main" id="{9885E5B9-468E-D14C-92F6-1F1A78AD5E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2" name="Line 185">
                  <a:extLst>
                    <a:ext uri="{FF2B5EF4-FFF2-40B4-BE49-F238E27FC236}">
                      <a16:creationId xmlns:a16="http://schemas.microsoft.com/office/drawing/2014/main" id="{5029C062-5A40-6C4E-8C40-888C827BD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3" name="Line 186">
                  <a:extLst>
                    <a:ext uri="{FF2B5EF4-FFF2-40B4-BE49-F238E27FC236}">
                      <a16:creationId xmlns:a16="http://schemas.microsoft.com/office/drawing/2014/main" id="{EA813AC6-BB80-7B4D-AFA0-E9B343BCB5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20" name="Group 187">
                <a:extLst>
                  <a:ext uri="{FF2B5EF4-FFF2-40B4-BE49-F238E27FC236}">
                    <a16:creationId xmlns:a16="http://schemas.microsoft.com/office/drawing/2014/main" id="{1887B7A0-5F3A-8C42-ABDF-BD13891786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00237" y="5171610"/>
                <a:ext cx="97944" cy="279322"/>
                <a:chOff x="1578" y="2319"/>
                <a:chExt cx="63" cy="181"/>
              </a:xfrm>
            </p:grpSpPr>
            <p:sp>
              <p:nvSpPr>
                <p:cNvPr id="23648" name="Line 188">
                  <a:extLst>
                    <a:ext uri="{FF2B5EF4-FFF2-40B4-BE49-F238E27FC236}">
                      <a16:creationId xmlns:a16="http://schemas.microsoft.com/office/drawing/2014/main" id="{6648777B-3058-BC4A-A4C1-2D93DCB348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9" name="Line 189">
                  <a:extLst>
                    <a:ext uri="{FF2B5EF4-FFF2-40B4-BE49-F238E27FC236}">
                      <a16:creationId xmlns:a16="http://schemas.microsoft.com/office/drawing/2014/main" id="{87645045-61CE-E445-B93E-B0EAE45081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50" name="Line 190">
                  <a:extLst>
                    <a:ext uri="{FF2B5EF4-FFF2-40B4-BE49-F238E27FC236}">
                      <a16:creationId xmlns:a16="http://schemas.microsoft.com/office/drawing/2014/main" id="{AA5F4545-0E9A-C64C-9B20-8384861EA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21" name="Group 191">
                <a:extLst>
                  <a:ext uri="{FF2B5EF4-FFF2-40B4-BE49-F238E27FC236}">
                    <a16:creationId xmlns:a16="http://schemas.microsoft.com/office/drawing/2014/main" id="{6EE9D53D-6CC4-2B40-80A4-F1768EE249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99994" y="5171610"/>
                <a:ext cx="96132" cy="279322"/>
                <a:chOff x="1578" y="2319"/>
                <a:chExt cx="63" cy="181"/>
              </a:xfrm>
            </p:grpSpPr>
            <p:sp>
              <p:nvSpPr>
                <p:cNvPr id="23645" name="Line 192">
                  <a:extLst>
                    <a:ext uri="{FF2B5EF4-FFF2-40B4-BE49-F238E27FC236}">
                      <a16:creationId xmlns:a16="http://schemas.microsoft.com/office/drawing/2014/main" id="{8D607261-799E-EE4E-A64E-AE6A20C0B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6" name="Line 193">
                  <a:extLst>
                    <a:ext uri="{FF2B5EF4-FFF2-40B4-BE49-F238E27FC236}">
                      <a16:creationId xmlns:a16="http://schemas.microsoft.com/office/drawing/2014/main" id="{DCC26851-7795-5E47-B17D-E92DDBC5AB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7" name="Line 194">
                  <a:extLst>
                    <a:ext uri="{FF2B5EF4-FFF2-40B4-BE49-F238E27FC236}">
                      <a16:creationId xmlns:a16="http://schemas.microsoft.com/office/drawing/2014/main" id="{8EDC062F-F3A8-3C4C-A1DD-DDEE62294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23622" name="Rectangle 201">
                <a:extLst>
                  <a:ext uri="{FF2B5EF4-FFF2-40B4-BE49-F238E27FC236}">
                    <a16:creationId xmlns:a16="http://schemas.microsoft.com/office/drawing/2014/main" id="{2E2EA2C8-8313-304D-A11E-73B1F3172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3484" y="5928560"/>
                <a:ext cx="265107" cy="230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rIns="360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S-S</a:t>
                </a:r>
              </a:p>
            </p:txBody>
          </p:sp>
          <p:sp>
            <p:nvSpPr>
              <p:cNvPr id="23623" name="Rectangle 206">
                <a:extLst>
                  <a:ext uri="{FF2B5EF4-FFF2-40B4-BE49-F238E27FC236}">
                    <a16:creationId xmlns:a16="http://schemas.microsoft.com/office/drawing/2014/main" id="{2B47FF88-9D6C-AC4B-A287-D2937B21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0606" y="6013203"/>
                <a:ext cx="53109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T605C</a:t>
                </a:r>
              </a:p>
            </p:txBody>
          </p:sp>
          <p:sp>
            <p:nvSpPr>
              <p:cNvPr id="23624" name="Rectangle 235">
                <a:extLst>
                  <a:ext uri="{FF2B5EF4-FFF2-40B4-BE49-F238E27FC236}">
                    <a16:creationId xmlns:a16="http://schemas.microsoft.com/office/drawing/2014/main" id="{01BB2740-964A-1D44-B5D4-A28713625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925" y="5127475"/>
                <a:ext cx="22024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rIns="360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R6</a:t>
                </a:r>
              </a:p>
            </p:txBody>
          </p:sp>
          <p:sp>
            <p:nvSpPr>
              <p:cNvPr id="23625" name="Line 238">
                <a:extLst>
                  <a:ext uri="{FF2B5EF4-FFF2-40B4-BE49-F238E27FC236}">
                    <a16:creationId xmlns:a16="http://schemas.microsoft.com/office/drawing/2014/main" id="{268EE59D-9B5E-3744-ABDC-6C2AAEDBC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5187" y="5320340"/>
                <a:ext cx="0" cy="1469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26" name="Rectangle 253">
                <a:extLst>
                  <a:ext uri="{FF2B5EF4-FFF2-40B4-BE49-F238E27FC236}">
                    <a16:creationId xmlns:a16="http://schemas.microsoft.com/office/drawing/2014/main" id="{532BC775-A1FF-B345-8AA8-EF602ECBA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8441" y="5127475"/>
                <a:ext cx="48420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I559P</a:t>
                </a:r>
              </a:p>
            </p:txBody>
          </p:sp>
          <p:sp>
            <p:nvSpPr>
              <p:cNvPr id="23627" name="Rectangle 205">
                <a:extLst>
                  <a:ext uri="{FF2B5EF4-FFF2-40B4-BE49-F238E27FC236}">
                    <a16:creationId xmlns:a16="http://schemas.microsoft.com/office/drawing/2014/main" id="{1CF45FD8-EEC0-DB49-9EFD-562E11C9A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3772" y="6013203"/>
                <a:ext cx="543946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A501C</a:t>
                </a:r>
              </a:p>
            </p:txBody>
          </p:sp>
          <p:sp>
            <p:nvSpPr>
              <p:cNvPr id="23628" name="Rectangle 205">
                <a:extLst>
                  <a:ext uri="{FF2B5EF4-FFF2-40B4-BE49-F238E27FC236}">
                    <a16:creationId xmlns:a16="http://schemas.microsoft.com/office/drawing/2014/main" id="{DC492FB8-C93A-E64F-B647-F29AE1081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7083" y="5887268"/>
                <a:ext cx="531097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900" b="1">
                    <a:solidFill>
                      <a:srgbClr val="FF0000"/>
                    </a:solidFill>
                  </a:rPr>
                  <a:t>T332N</a:t>
                </a:r>
              </a:p>
            </p:txBody>
          </p:sp>
          <p:sp>
            <p:nvSpPr>
              <p:cNvPr id="23629" name="Rectangle 138">
                <a:extLst>
                  <a:ext uri="{FF2B5EF4-FFF2-40B4-BE49-F238E27FC236}">
                    <a16:creationId xmlns:a16="http://schemas.microsoft.com/office/drawing/2014/main" id="{B94FCAB5-C596-0845-BD74-E43DE853C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4719" y="5460739"/>
                <a:ext cx="378716" cy="306528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630" name="Rectangle 138">
                <a:extLst>
                  <a:ext uri="{FF2B5EF4-FFF2-40B4-BE49-F238E27FC236}">
                    <a16:creationId xmlns:a16="http://schemas.microsoft.com/office/drawing/2014/main" id="{986B106D-F888-7B4A-99AB-9927084C1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2394" y="5460739"/>
                <a:ext cx="378716" cy="306528"/>
              </a:xfrm>
              <a:prstGeom prst="rect">
                <a:avLst/>
              </a:prstGeom>
              <a:solidFill>
                <a:srgbClr val="C03A18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nl-NL" altLang="nl-NL" sz="900"/>
              </a:p>
            </p:txBody>
          </p:sp>
          <p:sp>
            <p:nvSpPr>
              <p:cNvPr id="23631" name="Text Box 157">
                <a:extLst>
                  <a:ext uri="{FF2B5EF4-FFF2-40B4-BE49-F238E27FC236}">
                    <a16:creationId xmlns:a16="http://schemas.microsoft.com/office/drawing/2014/main" id="{27BE00F5-DD4E-0546-91E3-0C8D25852E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4765" y="5479951"/>
                <a:ext cx="516932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HR1</a:t>
                </a:r>
              </a:p>
            </p:txBody>
          </p:sp>
          <p:sp>
            <p:nvSpPr>
              <p:cNvPr id="23632" name="Text Box 158">
                <a:extLst>
                  <a:ext uri="{FF2B5EF4-FFF2-40B4-BE49-F238E27FC236}">
                    <a16:creationId xmlns:a16="http://schemas.microsoft.com/office/drawing/2014/main" id="{D9D99C21-B0E3-F141-8DD2-AF29E17643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67827" y="5479951"/>
                <a:ext cx="516932" cy="230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nl-NL" sz="900">
                    <a:latin typeface="Arial" panose="020B0604020202020204" pitchFamily="34" charset="0"/>
                  </a:rPr>
                  <a:t>HR2</a:t>
                </a:r>
              </a:p>
            </p:txBody>
          </p:sp>
          <p:grpSp>
            <p:nvGrpSpPr>
              <p:cNvPr id="23633" name="Group 159">
                <a:extLst>
                  <a:ext uri="{FF2B5EF4-FFF2-40B4-BE49-F238E27FC236}">
                    <a16:creationId xmlns:a16="http://schemas.microsoft.com/office/drawing/2014/main" id="{C599FBAA-04B9-9B47-A612-A657E127B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9942" y="5187519"/>
                <a:ext cx="96130" cy="277508"/>
                <a:chOff x="1578" y="2319"/>
                <a:chExt cx="63" cy="181"/>
              </a:xfrm>
            </p:grpSpPr>
            <p:sp>
              <p:nvSpPr>
                <p:cNvPr id="23642" name="Line 160">
                  <a:extLst>
                    <a:ext uri="{FF2B5EF4-FFF2-40B4-BE49-F238E27FC236}">
                      <a16:creationId xmlns:a16="http://schemas.microsoft.com/office/drawing/2014/main" id="{D7B8B5EA-F239-F24E-86A3-6CF824063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3" name="Line 161">
                  <a:extLst>
                    <a:ext uri="{FF2B5EF4-FFF2-40B4-BE49-F238E27FC236}">
                      <a16:creationId xmlns:a16="http://schemas.microsoft.com/office/drawing/2014/main" id="{06C482C9-47FC-7643-B001-8DE3745451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4" name="Line 162">
                  <a:extLst>
                    <a:ext uri="{FF2B5EF4-FFF2-40B4-BE49-F238E27FC236}">
                      <a16:creationId xmlns:a16="http://schemas.microsoft.com/office/drawing/2014/main" id="{BB26B88A-8F75-4A41-BDF1-B8D4D57D97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34" name="Group 130">
                <a:extLst>
                  <a:ext uri="{FF2B5EF4-FFF2-40B4-BE49-F238E27FC236}">
                    <a16:creationId xmlns:a16="http://schemas.microsoft.com/office/drawing/2014/main" id="{229E8652-E54C-3C49-80AE-0E01E2EA89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0132" y="5196589"/>
                <a:ext cx="97944" cy="279322"/>
                <a:chOff x="1578" y="2319"/>
                <a:chExt cx="63" cy="181"/>
              </a:xfrm>
            </p:grpSpPr>
            <p:sp>
              <p:nvSpPr>
                <p:cNvPr id="23639" name="Line 131">
                  <a:extLst>
                    <a:ext uri="{FF2B5EF4-FFF2-40B4-BE49-F238E27FC236}">
                      <a16:creationId xmlns:a16="http://schemas.microsoft.com/office/drawing/2014/main" id="{F457D612-9D8F-F64A-8188-83FFEB37A0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0" name="Line 132">
                  <a:extLst>
                    <a:ext uri="{FF2B5EF4-FFF2-40B4-BE49-F238E27FC236}">
                      <a16:creationId xmlns:a16="http://schemas.microsoft.com/office/drawing/2014/main" id="{980AE555-71AA-F44A-BC33-0A6AE8E8CB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41" name="Line 133">
                  <a:extLst>
                    <a:ext uri="{FF2B5EF4-FFF2-40B4-BE49-F238E27FC236}">
                      <a16:creationId xmlns:a16="http://schemas.microsoft.com/office/drawing/2014/main" id="{680A9DAE-4A5D-2F45-A654-165992C88D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23635" name="Group 130">
                <a:extLst>
                  <a:ext uri="{FF2B5EF4-FFF2-40B4-BE49-F238E27FC236}">
                    <a16:creationId xmlns:a16="http://schemas.microsoft.com/office/drawing/2014/main" id="{5AF1848A-5F36-5D47-B83E-FAD3B04421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12038" y="5192961"/>
                <a:ext cx="97944" cy="279322"/>
                <a:chOff x="1578" y="2319"/>
                <a:chExt cx="63" cy="181"/>
              </a:xfrm>
            </p:grpSpPr>
            <p:sp>
              <p:nvSpPr>
                <p:cNvPr id="23636" name="Line 131">
                  <a:extLst>
                    <a:ext uri="{FF2B5EF4-FFF2-40B4-BE49-F238E27FC236}">
                      <a16:creationId xmlns:a16="http://schemas.microsoft.com/office/drawing/2014/main" id="{8D21912A-A0F7-504C-A43F-028DCCA1A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09" y="2335"/>
                  <a:ext cx="32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37" name="Line 132">
                  <a:extLst>
                    <a:ext uri="{FF2B5EF4-FFF2-40B4-BE49-F238E27FC236}">
                      <a16:creationId xmlns:a16="http://schemas.microsoft.com/office/drawing/2014/main" id="{0A851675-4A86-9649-BD5C-FACFA5B592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78" y="2335"/>
                  <a:ext cx="31" cy="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3638" name="Line 133">
                  <a:extLst>
                    <a:ext uri="{FF2B5EF4-FFF2-40B4-BE49-F238E27FC236}">
                      <a16:creationId xmlns:a16="http://schemas.microsoft.com/office/drawing/2014/main" id="{B673DF04-77C5-8440-9737-128279FF37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" y="2319"/>
                  <a:ext cx="0" cy="18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23561" name="Titel 1">
              <a:extLst>
                <a:ext uri="{FF2B5EF4-FFF2-40B4-BE49-F238E27FC236}">
                  <a16:creationId xmlns:a16="http://schemas.microsoft.com/office/drawing/2014/main" id="{B23E415A-E392-7441-A70F-30BE087B31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0" y="4267200"/>
              <a:ext cx="91440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nl-NL" b="1">
                  <a:latin typeface="Cambria" panose="02040503050406030204" pitchFamily="18" charset="0"/>
                </a:rPr>
                <a:t>3rd generation native-like envelope trimer: BG505 SOSIP gp140</a:t>
              </a:r>
            </a:p>
          </p:txBody>
        </p:sp>
        <p:sp>
          <p:nvSpPr>
            <p:cNvPr id="23562" name="Tekstvak 22">
              <a:extLst>
                <a:ext uri="{FF2B5EF4-FFF2-40B4-BE49-F238E27FC236}">
                  <a16:creationId xmlns:a16="http://schemas.microsoft.com/office/drawing/2014/main" id="{77B5BCCB-B694-B646-B6D3-6633ACB41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1416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1200">
                  <a:latin typeface="Cambria" panose="02040503050406030204" pitchFamily="18" charset="0"/>
                </a:rPr>
                <a:t>Derking </a:t>
              </a:r>
              <a:r>
                <a:rPr lang="nl-NL" altLang="nl-NL" sz="1200" i="1">
                  <a:latin typeface="Cambria" panose="02040503050406030204" pitchFamily="18" charset="0"/>
                </a:rPr>
                <a:t>et al. </a:t>
              </a:r>
              <a:r>
                <a:rPr lang="nl-NL" altLang="nl-NL" sz="1200">
                  <a:latin typeface="Cambria" panose="02040503050406030204" pitchFamily="18" charset="0"/>
                </a:rPr>
                <a:t>2015. </a:t>
              </a:r>
              <a:r>
                <a:rPr lang="nl-NL" altLang="nl-NL" sz="1200" i="1">
                  <a:latin typeface="Cambria" panose="02040503050406030204" pitchFamily="18" charset="0"/>
                </a:rPr>
                <a:t>PLoS Path</a:t>
              </a:r>
              <a:r>
                <a:rPr lang="nl-NL" altLang="nl-NL" sz="1200">
                  <a:latin typeface="Cambria" panose="02040503050406030204" pitchFamily="18" charset="0"/>
                </a:rPr>
                <a:t>. </a:t>
              </a:r>
              <a:r>
                <a:rPr lang="nl-NL" altLang="nl-NL" sz="1200" b="1">
                  <a:latin typeface="Cambria" panose="02040503050406030204" pitchFamily="18" charset="0"/>
                </a:rPr>
                <a:t>11</a:t>
              </a:r>
              <a:r>
                <a:rPr lang="nl-NL" altLang="nl-NL" sz="1200">
                  <a:latin typeface="Cambria" panose="02040503050406030204" pitchFamily="18" charset="0"/>
                </a:rPr>
                <a:t>: e1004767</a:t>
              </a:r>
            </a:p>
          </p:txBody>
        </p:sp>
        <p:grpSp>
          <p:nvGrpSpPr>
            <p:cNvPr id="23563" name="Groep 2">
              <a:extLst>
                <a:ext uri="{FF2B5EF4-FFF2-40B4-BE49-F238E27FC236}">
                  <a16:creationId xmlns:a16="http://schemas.microsoft.com/office/drawing/2014/main" id="{78D9E6FF-2C48-534D-ABBD-E0B823E0CB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3100" y="1066800"/>
              <a:ext cx="3924300" cy="3352800"/>
              <a:chOff x="1239336" y="5888038"/>
              <a:chExt cx="2615650" cy="1968958"/>
            </a:xfrm>
          </p:grpSpPr>
          <p:pic>
            <p:nvPicPr>
              <p:cNvPr id="23564" name="Afbeelding 1">
                <a:extLst>
                  <a:ext uri="{FF2B5EF4-FFF2-40B4-BE49-F238E27FC236}">
                    <a16:creationId xmlns:a16="http://schemas.microsoft.com/office/drawing/2014/main" id="{970114F6-B33E-B74B-85B4-2A6151535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746" y="5888038"/>
                <a:ext cx="1968958" cy="1968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5" name="Tekstvak 1">
                <a:extLst>
                  <a:ext uri="{FF2B5EF4-FFF2-40B4-BE49-F238E27FC236}">
                    <a16:creationId xmlns:a16="http://schemas.microsoft.com/office/drawing/2014/main" id="{1E2EBCB7-E167-5548-8305-2C194115F9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068" y="6068573"/>
                <a:ext cx="431688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PG9</a:t>
                </a:r>
              </a:p>
            </p:txBody>
          </p:sp>
          <p:sp>
            <p:nvSpPr>
              <p:cNvPr id="23566" name="Tekstvak 1">
                <a:extLst>
                  <a:ext uri="{FF2B5EF4-FFF2-40B4-BE49-F238E27FC236}">
                    <a16:creationId xmlns:a16="http://schemas.microsoft.com/office/drawing/2014/main" id="{49DB35A9-DB64-4948-A96E-DD2AFAFC2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422" y="6204353"/>
                <a:ext cx="79195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595959"/>
                    </a:solidFill>
                    <a:latin typeface="Cambria" panose="02040503050406030204" pitchFamily="18" charset="0"/>
                  </a:rPr>
                  <a:t>PGT122</a:t>
                </a:r>
              </a:p>
            </p:txBody>
          </p:sp>
          <p:sp>
            <p:nvSpPr>
              <p:cNvPr id="23567" name="Tekstvak 1">
                <a:extLst>
                  <a:ext uri="{FF2B5EF4-FFF2-40B4-BE49-F238E27FC236}">
                    <a16:creationId xmlns:a16="http://schemas.microsoft.com/office/drawing/2014/main" id="{3B26C4D2-906C-6B43-B3C6-953067667E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9336" y="6402710"/>
                <a:ext cx="863376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948A54"/>
                    </a:solidFill>
                    <a:latin typeface="Cambria" panose="02040503050406030204" pitchFamily="18" charset="0"/>
                  </a:rPr>
                  <a:t>PGT128</a:t>
                </a:r>
              </a:p>
            </p:txBody>
          </p:sp>
          <p:sp>
            <p:nvSpPr>
              <p:cNvPr id="23568" name="Tekstvak 1">
                <a:extLst>
                  <a:ext uri="{FF2B5EF4-FFF2-40B4-BE49-F238E27FC236}">
                    <a16:creationId xmlns:a16="http://schemas.microsoft.com/office/drawing/2014/main" id="{870CBDC6-D42A-7840-B806-F1EC92B87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6849" y="6648772"/>
                <a:ext cx="503107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D99694"/>
                    </a:solidFill>
                    <a:latin typeface="Cambria" panose="02040503050406030204" pitchFamily="18" charset="0"/>
                  </a:rPr>
                  <a:t>2G12</a:t>
                </a:r>
              </a:p>
            </p:txBody>
          </p:sp>
          <p:sp>
            <p:nvSpPr>
              <p:cNvPr id="23569" name="Tekstvak 1">
                <a:extLst>
                  <a:ext uri="{FF2B5EF4-FFF2-40B4-BE49-F238E27FC236}">
                    <a16:creationId xmlns:a16="http://schemas.microsoft.com/office/drawing/2014/main" id="{526D62C2-F469-4A4E-894D-13C46E02F1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2946" y="6058465"/>
                <a:ext cx="718951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1F497D"/>
                    </a:solidFill>
                    <a:latin typeface="Cambria" panose="02040503050406030204" pitchFamily="18" charset="0"/>
                  </a:rPr>
                  <a:t>PGT135</a:t>
                </a:r>
              </a:p>
            </p:txBody>
          </p:sp>
          <p:sp>
            <p:nvSpPr>
              <p:cNvPr id="23570" name="Tekstvak 1">
                <a:extLst>
                  <a:ext uri="{FF2B5EF4-FFF2-40B4-BE49-F238E27FC236}">
                    <a16:creationId xmlns:a16="http://schemas.microsoft.com/office/drawing/2014/main" id="{B5F1916A-3E28-C640-A285-8E63E51C0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748" y="6296577"/>
                <a:ext cx="57611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00B0F0"/>
                    </a:solidFill>
                    <a:latin typeface="Cambria" panose="02040503050406030204" pitchFamily="18" charset="0"/>
                  </a:rPr>
                  <a:t>CH103</a:t>
                </a:r>
              </a:p>
            </p:txBody>
          </p:sp>
          <p:sp>
            <p:nvSpPr>
              <p:cNvPr id="23571" name="Tekstvak 1">
                <a:extLst>
                  <a:ext uri="{FF2B5EF4-FFF2-40B4-BE49-F238E27FC236}">
                    <a16:creationId xmlns:a16="http://schemas.microsoft.com/office/drawing/2014/main" id="{21CBF313-DF4E-2A41-890A-5022701C9B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6973" y="6503902"/>
                <a:ext cx="57611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00FF00"/>
                    </a:solidFill>
                    <a:latin typeface="Cambria" panose="02040503050406030204" pitchFamily="18" charset="0"/>
                  </a:rPr>
                  <a:t>1NC9</a:t>
                </a:r>
              </a:p>
            </p:txBody>
          </p:sp>
          <p:sp>
            <p:nvSpPr>
              <p:cNvPr id="23572" name="Tekstvak 1">
                <a:extLst>
                  <a:ext uri="{FF2B5EF4-FFF2-40B4-BE49-F238E27FC236}">
                    <a16:creationId xmlns:a16="http://schemas.microsoft.com/office/drawing/2014/main" id="{9BAEC7A3-839B-D745-BD55-B6BEE0B55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0197" y="6681125"/>
                <a:ext cx="711016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D3CE02"/>
                    </a:solidFill>
                    <a:latin typeface="Cambria" panose="02040503050406030204" pitchFamily="18" charset="0"/>
                  </a:rPr>
                  <a:t>PGT151</a:t>
                </a:r>
              </a:p>
            </p:txBody>
          </p:sp>
          <p:sp>
            <p:nvSpPr>
              <p:cNvPr id="23573" name="Tekstvak 1">
                <a:extLst>
                  <a:ext uri="{FF2B5EF4-FFF2-40B4-BE49-F238E27FC236}">
                    <a16:creationId xmlns:a16="http://schemas.microsoft.com/office/drawing/2014/main" id="{BFE2953F-D9C8-B840-A2FB-4F19C94E2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3028" y="6919237"/>
                <a:ext cx="79195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F79646"/>
                    </a:solidFill>
                    <a:latin typeface="Cambria" panose="02040503050406030204" pitchFamily="18" charset="0"/>
                  </a:rPr>
                  <a:t>8ANC195</a:t>
                </a:r>
              </a:p>
            </p:txBody>
          </p:sp>
          <p:sp>
            <p:nvSpPr>
              <p:cNvPr id="23574" name="Tekstvak 1">
                <a:extLst>
                  <a:ext uri="{FF2B5EF4-FFF2-40B4-BE49-F238E27FC236}">
                    <a16:creationId xmlns:a16="http://schemas.microsoft.com/office/drawing/2014/main" id="{BEE4680E-6ABC-9E4A-9799-1E544C6D8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4183" y="7296103"/>
                <a:ext cx="57611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nl-NL" sz="1000" b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35O22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05139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Afbeelding 1">
            <a:extLst>
              <a:ext uri="{FF2B5EF4-FFF2-40B4-BE49-F238E27FC236}">
                <a16:creationId xmlns:a16="http://schemas.microsoft.com/office/drawing/2014/main" id="{CDF97188-5F5E-DB42-80F6-9A95F7197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113"/>
            <a:ext cx="46688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31F6FD7C-0561-024A-87F3-C791EBDE4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704975"/>
            <a:ext cx="2819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1: </a:t>
            </a:r>
            <a:r>
              <a:rPr lang="en-US" altLang="nl-NL" sz="1400">
                <a:latin typeface="Cambria" panose="02040503050406030204" pitchFamily="18" charset="0"/>
              </a:rPr>
              <a:t>only data included for immunogens for which the autologous virus was tier 2 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2: </a:t>
            </a:r>
            <a:r>
              <a:rPr lang="en-US" altLang="nl-NL" sz="1400">
                <a:latin typeface="Cambria" panose="02040503050406030204" pitchFamily="18" charset="0"/>
              </a:rPr>
              <a:t>only rabbit or guinea pig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3: </a:t>
            </a:r>
            <a:r>
              <a:rPr lang="en-US" altLang="nl-NL" sz="1400">
                <a:latin typeface="Cambria" panose="02040503050406030204" pitchFamily="18" charset="0"/>
              </a:rPr>
              <a:t>Only TZM-bl neutralization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4: </a:t>
            </a:r>
            <a:r>
              <a:rPr lang="en-US" altLang="nl-NL" sz="1400">
                <a:latin typeface="Cambria" panose="02040503050406030204" pitchFamily="18" charset="0"/>
              </a:rPr>
              <a:t>Apples and oranges comparison: different isolates, species, neut assays, labs</a:t>
            </a:r>
          </a:p>
          <a:p>
            <a:pPr eaLnBrk="1" hangingPunct="1">
              <a:buFontTx/>
              <a:buChar char="-"/>
            </a:pPr>
            <a:endParaRPr lang="en-US" altLang="nl-NL" sz="800" b="1">
              <a:latin typeface="Cambria" panose="02040503050406030204" pitchFamily="18" charset="0"/>
            </a:endParaRPr>
          </a:p>
          <a:p>
            <a:pPr eaLnBrk="1" hangingPunct="1"/>
            <a:r>
              <a:rPr lang="en-US" altLang="nl-NL" sz="1400" b="1">
                <a:latin typeface="Times" pitchFamily="2" charset="0"/>
              </a:rPr>
              <a:t>References: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Nkolola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:3270 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92UG037.8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CZA97.012 gp140-Fd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Blish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:2573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Q461e2 gp140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Q168a2 gp140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This study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YU2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gp140 (=WT.SEKS)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SOSIP.664 gp140</a:t>
            </a:r>
          </a:p>
          <a:p>
            <a:pPr eaLnBrk="1" hangingPunct="1"/>
            <a:endParaRPr lang="en-US" altLang="nl-NL" sz="1600" b="1">
              <a:latin typeface="Cambria" panose="02040503050406030204" pitchFamily="18" charset="0"/>
            </a:endParaRPr>
          </a:p>
          <a:p>
            <a:pPr eaLnBrk="1" hangingPunct="1">
              <a:buFontTx/>
              <a:buChar char="-"/>
            </a:pPr>
            <a:endParaRPr lang="en-US" altLang="nl-NL" sz="1600" b="1">
              <a:latin typeface="Cambria" panose="02040503050406030204" pitchFamily="18" charset="0"/>
            </a:endParaRPr>
          </a:p>
        </p:txBody>
      </p:sp>
      <p:sp>
        <p:nvSpPr>
          <p:cNvPr id="29699" name="Rechthoek 3">
            <a:extLst>
              <a:ext uri="{FF2B5EF4-FFF2-40B4-BE49-F238E27FC236}">
                <a16:creationId xmlns:a16="http://schemas.microsoft.com/office/drawing/2014/main" id="{CFD6ACDE-1C66-D64F-8364-25439114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05000"/>
            <a:ext cx="304800" cy="2209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nl-NL" altLang="nl-NL"/>
          </a:p>
        </p:txBody>
      </p:sp>
      <p:sp>
        <p:nvSpPr>
          <p:cNvPr id="29700" name="TextBox 2">
            <a:extLst>
              <a:ext uri="{FF2B5EF4-FFF2-40B4-BE49-F238E27FC236}">
                <a16:creationId xmlns:a16="http://schemas.microsoft.com/office/drawing/2014/main" id="{CB9C5BC3-0DFC-824F-B96A-F7F68B58A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BG505 SOSIP induces autologous </a:t>
            </a:r>
            <a:r>
              <a:rPr lang="en-US" altLang="nl-NL" sz="3200" b="1">
                <a:solidFill>
                  <a:srgbClr val="006F00"/>
                </a:solidFill>
                <a:latin typeface="Cambria" panose="02040503050406030204" pitchFamily="18" charset="0"/>
              </a:rPr>
              <a:t>Tier 2 </a:t>
            </a:r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NAbs</a:t>
            </a:r>
          </a:p>
        </p:txBody>
      </p:sp>
      <p:sp>
        <p:nvSpPr>
          <p:cNvPr id="29701" name="Tekstvak 22">
            <a:extLst>
              <a:ext uri="{FF2B5EF4-FFF2-40B4-BE49-F238E27FC236}">
                <a16:creationId xmlns:a16="http://schemas.microsoft.com/office/drawing/2014/main" id="{79DEAEE1-4E35-F043-BD41-666B82EB9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5902325"/>
            <a:ext cx="336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anose="02040503050406030204" pitchFamily="18" charset="0"/>
              </a:rPr>
              <a:t>Sanders </a:t>
            </a:r>
            <a:r>
              <a:rPr lang="nl-NL" altLang="nl-NL" sz="1400" i="1">
                <a:latin typeface="Cambria" panose="02040503050406030204" pitchFamily="18" charset="0"/>
              </a:rPr>
              <a:t>et al. </a:t>
            </a:r>
            <a:r>
              <a:rPr lang="nl-NL" altLang="nl-NL" sz="1400">
                <a:latin typeface="Cambria" panose="02040503050406030204" pitchFamily="18" charset="0"/>
              </a:rPr>
              <a:t>2015. </a:t>
            </a:r>
            <a:r>
              <a:rPr lang="nl-NL" altLang="nl-NL" sz="1400" i="1">
                <a:latin typeface="Cambria" panose="02040503050406030204" pitchFamily="18" charset="0"/>
              </a:rPr>
              <a:t>Science </a:t>
            </a:r>
            <a:r>
              <a:rPr lang="nl-NL" altLang="nl-NL" sz="1400" b="1">
                <a:latin typeface="Cambria" panose="02040503050406030204" pitchFamily="18" charset="0"/>
              </a:rPr>
              <a:t>349</a:t>
            </a:r>
            <a:r>
              <a:rPr lang="nl-NL" altLang="nl-NL" sz="1400">
                <a:latin typeface="Cambria" panose="02040503050406030204" pitchFamily="18" charset="0"/>
              </a:rPr>
              <a:t>: aac4223</a:t>
            </a:r>
          </a:p>
        </p:txBody>
      </p:sp>
    </p:spTree>
    <p:extLst>
      <p:ext uri="{BB962C8B-B14F-4D97-AF65-F5344CB8AC3E}">
        <p14:creationId xmlns:p14="http://schemas.microsoft.com/office/powerpoint/2010/main" val="393270167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Afbeelding 1">
            <a:extLst>
              <a:ext uri="{FF2B5EF4-FFF2-40B4-BE49-F238E27FC236}">
                <a16:creationId xmlns:a16="http://schemas.microsoft.com/office/drawing/2014/main" id="{2158D4B5-1DE4-B443-ADF4-24E207A0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113"/>
            <a:ext cx="46688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7A157178-9E79-574E-AFC1-87E696EA2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704975"/>
            <a:ext cx="2819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1: </a:t>
            </a:r>
            <a:r>
              <a:rPr lang="en-US" altLang="nl-NL" sz="1400">
                <a:latin typeface="Cambria" panose="02040503050406030204" pitchFamily="18" charset="0"/>
              </a:rPr>
              <a:t>only data included for immunogens for which the autologous virus was tier 2 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2: </a:t>
            </a:r>
            <a:r>
              <a:rPr lang="en-US" altLang="nl-NL" sz="1400">
                <a:latin typeface="Cambria" panose="02040503050406030204" pitchFamily="18" charset="0"/>
              </a:rPr>
              <a:t>only rabbit or guinea pig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3: </a:t>
            </a:r>
            <a:r>
              <a:rPr lang="en-US" altLang="nl-NL" sz="1400">
                <a:latin typeface="Cambria" panose="02040503050406030204" pitchFamily="18" charset="0"/>
              </a:rPr>
              <a:t>Only TZM-bl neutralization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4: </a:t>
            </a:r>
            <a:r>
              <a:rPr lang="en-US" altLang="nl-NL" sz="1400">
                <a:latin typeface="Cambria" panose="02040503050406030204" pitchFamily="18" charset="0"/>
              </a:rPr>
              <a:t>Apples and oranges comparison: different isolates, species, neut assays, labs</a:t>
            </a:r>
          </a:p>
          <a:p>
            <a:pPr eaLnBrk="1" hangingPunct="1">
              <a:buFontTx/>
              <a:buChar char="-"/>
            </a:pPr>
            <a:endParaRPr lang="en-US" altLang="nl-NL" sz="800" b="1">
              <a:latin typeface="Cambria" panose="02040503050406030204" pitchFamily="18" charset="0"/>
            </a:endParaRPr>
          </a:p>
          <a:p>
            <a:pPr eaLnBrk="1" hangingPunct="1"/>
            <a:r>
              <a:rPr lang="en-US" altLang="nl-NL" sz="1400" b="1">
                <a:latin typeface="Times" pitchFamily="2" charset="0"/>
              </a:rPr>
              <a:t>References: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Nkolola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:3270 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92UG037.8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CZA97.012 gp140-Fd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Blish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:2573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Q461e2 gp140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Q168a2 gp140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This study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YU2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gp140 (=WT.SEKS)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SOSIP.664 gp140</a:t>
            </a:r>
          </a:p>
          <a:p>
            <a:pPr eaLnBrk="1" hangingPunct="1"/>
            <a:endParaRPr lang="en-US" altLang="nl-NL" sz="1600" b="1">
              <a:latin typeface="Cambria" panose="02040503050406030204" pitchFamily="18" charset="0"/>
            </a:endParaRPr>
          </a:p>
          <a:p>
            <a:pPr eaLnBrk="1" hangingPunct="1">
              <a:buFontTx/>
              <a:buChar char="-"/>
            </a:pPr>
            <a:endParaRPr lang="en-US" altLang="nl-NL" sz="1600" b="1">
              <a:latin typeface="Cambria" panose="020405030504060302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D864D81-E0D4-7C4F-9BCD-C6DF87C9D3EC}"/>
              </a:ext>
            </a:extLst>
          </p:cNvPr>
          <p:cNvSpPr txBox="1"/>
          <p:nvPr/>
        </p:nvSpPr>
        <p:spPr>
          <a:xfrm>
            <a:off x="4383088" y="1566863"/>
            <a:ext cx="11795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1600" dirty="0">
                <a:latin typeface="+mn-lt"/>
                <a:ea typeface="ＭＳ Ｐゴシック" charset="0"/>
                <a:cs typeface="ＭＳ Ｐゴシック" charset="0"/>
              </a:rPr>
              <a:t>P &lt; 0.0001</a:t>
            </a:r>
          </a:p>
        </p:txBody>
      </p:sp>
      <p:cxnSp>
        <p:nvCxnSpPr>
          <p:cNvPr id="30724" name="Rechte verbindingslijn 5">
            <a:extLst>
              <a:ext uri="{FF2B5EF4-FFF2-40B4-BE49-F238E27FC236}">
                <a16:creationId xmlns:a16="http://schemas.microsoft.com/office/drawing/2014/main" id="{55A7758A-8609-7A41-A958-9570F7991B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5338" y="1919288"/>
            <a:ext cx="762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2">
            <a:extLst>
              <a:ext uri="{FF2B5EF4-FFF2-40B4-BE49-F238E27FC236}">
                <a16:creationId xmlns:a16="http://schemas.microsoft.com/office/drawing/2014/main" id="{ABA886C5-E295-FC40-A608-282119D9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BG505 SOSIP induces autologous </a:t>
            </a:r>
            <a:r>
              <a:rPr lang="en-US" altLang="nl-NL" sz="3200" b="1">
                <a:solidFill>
                  <a:srgbClr val="006F00"/>
                </a:solidFill>
                <a:latin typeface="Cambria" panose="02040503050406030204" pitchFamily="18" charset="0"/>
              </a:rPr>
              <a:t>Tier 2 </a:t>
            </a:r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NAbs</a:t>
            </a:r>
          </a:p>
        </p:txBody>
      </p:sp>
      <p:sp>
        <p:nvSpPr>
          <p:cNvPr id="30726" name="Tekstvak 22">
            <a:extLst>
              <a:ext uri="{FF2B5EF4-FFF2-40B4-BE49-F238E27FC236}">
                <a16:creationId xmlns:a16="http://schemas.microsoft.com/office/drawing/2014/main" id="{391A1E4C-B2F9-A64B-8734-E21773901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5902325"/>
            <a:ext cx="336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anose="02040503050406030204" pitchFamily="18" charset="0"/>
              </a:rPr>
              <a:t>Sanders </a:t>
            </a:r>
            <a:r>
              <a:rPr lang="nl-NL" altLang="nl-NL" sz="1400" i="1">
                <a:latin typeface="Cambria" panose="02040503050406030204" pitchFamily="18" charset="0"/>
              </a:rPr>
              <a:t>et al. </a:t>
            </a:r>
            <a:r>
              <a:rPr lang="nl-NL" altLang="nl-NL" sz="1400">
                <a:latin typeface="Cambria" panose="02040503050406030204" pitchFamily="18" charset="0"/>
              </a:rPr>
              <a:t>2015. </a:t>
            </a:r>
            <a:r>
              <a:rPr lang="nl-NL" altLang="nl-NL" sz="1400" i="1">
                <a:latin typeface="Cambria" panose="02040503050406030204" pitchFamily="18" charset="0"/>
              </a:rPr>
              <a:t>Science </a:t>
            </a:r>
            <a:r>
              <a:rPr lang="nl-NL" altLang="nl-NL" sz="1400" b="1">
                <a:latin typeface="Cambria" panose="02040503050406030204" pitchFamily="18" charset="0"/>
              </a:rPr>
              <a:t>349</a:t>
            </a:r>
            <a:r>
              <a:rPr lang="nl-NL" altLang="nl-NL" sz="1400">
                <a:latin typeface="Cambria" panose="02040503050406030204" pitchFamily="18" charset="0"/>
              </a:rPr>
              <a:t>: aac4223</a:t>
            </a:r>
          </a:p>
        </p:txBody>
      </p:sp>
    </p:spTree>
    <p:extLst>
      <p:ext uri="{BB962C8B-B14F-4D97-AF65-F5344CB8AC3E}">
        <p14:creationId xmlns:p14="http://schemas.microsoft.com/office/powerpoint/2010/main" val="385290291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Afbeelding 1">
            <a:extLst>
              <a:ext uri="{FF2B5EF4-FFF2-40B4-BE49-F238E27FC236}">
                <a16:creationId xmlns:a16="http://schemas.microsoft.com/office/drawing/2014/main" id="{090285A6-87D0-3A47-A946-527760895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113"/>
            <a:ext cx="46688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8CF04F5-DD08-BF41-99B2-4A23D9279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704975"/>
            <a:ext cx="2819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1: </a:t>
            </a:r>
            <a:r>
              <a:rPr lang="en-US" altLang="nl-NL" sz="1400">
                <a:latin typeface="Cambria" panose="02040503050406030204" pitchFamily="18" charset="0"/>
              </a:rPr>
              <a:t>only data included for immunogens for which the autologous virus was tier 2 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2: </a:t>
            </a:r>
            <a:r>
              <a:rPr lang="en-US" altLang="nl-NL" sz="1400">
                <a:latin typeface="Cambria" panose="02040503050406030204" pitchFamily="18" charset="0"/>
              </a:rPr>
              <a:t>only rabbit or guinea pig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3: </a:t>
            </a:r>
            <a:r>
              <a:rPr lang="en-US" altLang="nl-NL" sz="1400">
                <a:latin typeface="Cambria" panose="02040503050406030204" pitchFamily="18" charset="0"/>
              </a:rPr>
              <a:t>Only TZM-bl neutralization data</a:t>
            </a:r>
          </a:p>
          <a:p>
            <a:pPr eaLnBrk="1" hangingPunct="1"/>
            <a:r>
              <a:rPr lang="en-US" altLang="nl-NL" sz="1400" b="1">
                <a:latin typeface="Cambria" panose="02040503050406030204" pitchFamily="18" charset="0"/>
              </a:rPr>
              <a:t>Note 4: </a:t>
            </a:r>
            <a:r>
              <a:rPr lang="en-US" altLang="nl-NL" sz="1400">
                <a:latin typeface="Cambria" panose="02040503050406030204" pitchFamily="18" charset="0"/>
              </a:rPr>
              <a:t>Apples and oranges comparison: different isolates, species, neut assays, labs</a:t>
            </a:r>
          </a:p>
          <a:p>
            <a:pPr eaLnBrk="1" hangingPunct="1">
              <a:buFontTx/>
              <a:buChar char="-"/>
            </a:pPr>
            <a:endParaRPr lang="en-US" altLang="nl-NL" sz="800" b="1">
              <a:latin typeface="Cambria" panose="02040503050406030204" pitchFamily="18" charset="0"/>
            </a:endParaRPr>
          </a:p>
          <a:p>
            <a:pPr eaLnBrk="1" hangingPunct="1"/>
            <a:r>
              <a:rPr lang="en-US" altLang="nl-NL" sz="1400" b="1">
                <a:latin typeface="Times" pitchFamily="2" charset="0"/>
              </a:rPr>
              <a:t>References: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Nkolola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:3270 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92UG037.8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CZA97.012 gp140-Fd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Blish </a:t>
            </a:r>
            <a:r>
              <a:rPr lang="en-US" altLang="nl-NL" sz="1200" i="1">
                <a:latin typeface="Times" pitchFamily="2" charset="0"/>
              </a:rPr>
              <a:t>et al.</a:t>
            </a:r>
            <a:r>
              <a:rPr lang="en-US" altLang="nl-NL" sz="1200">
                <a:latin typeface="Times" pitchFamily="2" charset="0"/>
              </a:rPr>
              <a:t> 2010.</a:t>
            </a:r>
            <a:r>
              <a:rPr lang="en-US" altLang="nl-NL" sz="1200" i="1">
                <a:latin typeface="Times" pitchFamily="2" charset="0"/>
              </a:rPr>
              <a:t> J. Virol.</a:t>
            </a:r>
            <a:r>
              <a:rPr lang="en-US" altLang="nl-NL" sz="1200">
                <a:latin typeface="Times" pitchFamily="2" charset="0"/>
              </a:rPr>
              <a:t> </a:t>
            </a:r>
            <a:r>
              <a:rPr lang="en-US" altLang="nl-NL" sz="1200" b="1">
                <a:latin typeface="Times" pitchFamily="2" charset="0"/>
              </a:rPr>
              <a:t>84</a:t>
            </a:r>
            <a:r>
              <a:rPr lang="en-US" altLang="nl-NL" sz="1200">
                <a:latin typeface="Times" pitchFamily="2" charset="0"/>
              </a:rPr>
              <a:t>:2573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Q461e2 gp140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Q168a2 gp140</a:t>
            </a:r>
          </a:p>
          <a:p>
            <a:pPr eaLnBrk="1" hangingPunct="1"/>
            <a:r>
              <a:rPr lang="en-US" altLang="nl-NL" sz="1200">
                <a:latin typeface="Times" pitchFamily="2" charset="0"/>
              </a:rPr>
              <a:t>This study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YU2 gp140-Fd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gp140 (=WT.SEKS)</a:t>
            </a:r>
          </a:p>
          <a:p>
            <a:pPr eaLnBrk="1" hangingPunct="1">
              <a:buFontTx/>
              <a:buChar char="-"/>
            </a:pPr>
            <a:r>
              <a:rPr lang="en-US" altLang="nl-NL" sz="1200">
                <a:latin typeface="Times" pitchFamily="2" charset="0"/>
              </a:rPr>
              <a:t>BG505 SOSIP.664 gp140</a:t>
            </a:r>
          </a:p>
          <a:p>
            <a:pPr eaLnBrk="1" hangingPunct="1"/>
            <a:endParaRPr lang="en-US" altLang="nl-NL" sz="1600" b="1">
              <a:latin typeface="Cambria" panose="02040503050406030204" pitchFamily="18" charset="0"/>
            </a:endParaRPr>
          </a:p>
          <a:p>
            <a:pPr eaLnBrk="1" hangingPunct="1">
              <a:buFontTx/>
              <a:buChar char="-"/>
            </a:pPr>
            <a:endParaRPr lang="en-US" altLang="nl-NL" sz="1600" b="1">
              <a:latin typeface="Cambria" panose="020405030504060302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25EDA68-B0D8-7847-BB4C-178422366396}"/>
              </a:ext>
            </a:extLst>
          </p:cNvPr>
          <p:cNvSpPr txBox="1"/>
          <p:nvPr/>
        </p:nvSpPr>
        <p:spPr>
          <a:xfrm>
            <a:off x="4383088" y="1566863"/>
            <a:ext cx="11795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1600" dirty="0">
                <a:latin typeface="+mn-lt"/>
                <a:ea typeface="ＭＳ Ｐゴシック" charset="0"/>
                <a:cs typeface="ＭＳ Ｐゴシック" charset="0"/>
              </a:rPr>
              <a:t>P &lt; 0.0001</a:t>
            </a:r>
          </a:p>
        </p:txBody>
      </p:sp>
      <p:cxnSp>
        <p:nvCxnSpPr>
          <p:cNvPr id="31748" name="Rechte verbindingslijn 5">
            <a:extLst>
              <a:ext uri="{FF2B5EF4-FFF2-40B4-BE49-F238E27FC236}">
                <a16:creationId xmlns:a16="http://schemas.microsoft.com/office/drawing/2014/main" id="{AC97AA27-E65C-3A41-A514-17AB8EE7B3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5338" y="1919288"/>
            <a:ext cx="762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1749" name="Groeperen 12">
            <a:extLst>
              <a:ext uri="{FF2B5EF4-FFF2-40B4-BE49-F238E27FC236}">
                <a16:creationId xmlns:a16="http://schemas.microsoft.com/office/drawing/2014/main" id="{1A25D985-323E-8241-B866-202F2423D09B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1693863"/>
            <a:ext cx="6769100" cy="2420937"/>
            <a:chOff x="774700" y="1693112"/>
            <a:chExt cx="6769100" cy="2421688"/>
          </a:xfrm>
        </p:grpSpPr>
        <p:grpSp>
          <p:nvGrpSpPr>
            <p:cNvPr id="31751" name="Groeperen 11">
              <a:extLst>
                <a:ext uri="{FF2B5EF4-FFF2-40B4-BE49-F238E27FC236}">
                  <a16:creationId xmlns:a16="http://schemas.microsoft.com/office/drawing/2014/main" id="{E3E7A9D0-DDBD-CD4A-84E9-3C77AE49D6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400" y="1693112"/>
              <a:ext cx="1447800" cy="1202488"/>
              <a:chOff x="4724400" y="1693112"/>
              <a:chExt cx="1447800" cy="1202488"/>
            </a:xfrm>
          </p:grpSpPr>
          <p:grpSp>
            <p:nvGrpSpPr>
              <p:cNvPr id="31761" name="Group 9">
                <a:extLst>
                  <a:ext uri="{FF2B5EF4-FFF2-40B4-BE49-F238E27FC236}">
                    <a16:creationId xmlns:a16="http://schemas.microsoft.com/office/drawing/2014/main" id="{AC3FF259-F0F4-294C-9F90-BFDF758A55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7138" y="1693112"/>
                <a:ext cx="1135062" cy="1143000"/>
                <a:chOff x="2716070" y="2252186"/>
                <a:chExt cx="2578208" cy="2604028"/>
              </a:xfrm>
            </p:grpSpPr>
            <p:pic>
              <p:nvPicPr>
                <p:cNvPr id="31763" name="Picture 4" descr="Screen Shot 2013-05-17 at 3.41.34 PM.png">
                  <a:extLst>
                    <a:ext uri="{FF2B5EF4-FFF2-40B4-BE49-F238E27FC236}">
                      <a16:creationId xmlns:a16="http://schemas.microsoft.com/office/drawing/2014/main" id="{282F5AEF-70B5-7447-978A-9CD0707D5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002" b="49866"/>
                <a:stretch>
                  <a:fillRect/>
                </a:stretch>
              </p:blipFill>
              <p:spPr bwMode="auto">
                <a:xfrm>
                  <a:off x="4671869" y="2260652"/>
                  <a:ext cx="622409" cy="2595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4" name="Picture 5" descr="Screen Shot 2013-05-17 at 3.41.34 PM.png">
                  <a:extLst>
                    <a:ext uri="{FF2B5EF4-FFF2-40B4-BE49-F238E27FC236}">
                      <a16:creationId xmlns:a16="http://schemas.microsoft.com/office/drawing/2014/main" id="{26A50570-D642-D246-9C19-8EAB399DA9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868" r="24565" b="49866"/>
                <a:stretch>
                  <a:fillRect/>
                </a:stretch>
              </p:blipFill>
              <p:spPr bwMode="auto">
                <a:xfrm>
                  <a:off x="4019936" y="2260652"/>
                  <a:ext cx="651933" cy="2595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5" name="Picture 6" descr="Screen Shot 2013-05-17 at 3.41.34 PM.png">
                  <a:extLst>
                    <a:ext uri="{FF2B5EF4-FFF2-40B4-BE49-F238E27FC236}">
                      <a16:creationId xmlns:a16="http://schemas.microsoft.com/office/drawing/2014/main" id="{B11AB987-9EE9-5943-BB8E-C8D3A7E199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72" t="2" r="49863" b="49866"/>
                <a:stretch>
                  <a:fillRect/>
                </a:stretch>
              </p:blipFill>
              <p:spPr bwMode="auto">
                <a:xfrm>
                  <a:off x="3368003" y="2260652"/>
                  <a:ext cx="651933" cy="2595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6" name="Picture 7" descr="Screen Shot 2013-05-17 at 3.41.34 PM.png">
                  <a:extLst>
                    <a:ext uri="{FF2B5EF4-FFF2-40B4-BE49-F238E27FC236}">
                      <a16:creationId xmlns:a16="http://schemas.microsoft.com/office/drawing/2014/main" id="{66EC397C-6BF7-4443-A04F-ABDC8E13F1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37" r="74995" b="49702"/>
                <a:stretch>
                  <a:fillRect/>
                </a:stretch>
              </p:blipFill>
              <p:spPr bwMode="auto">
                <a:xfrm>
                  <a:off x="2716070" y="2252186"/>
                  <a:ext cx="651933" cy="26040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1762" name="Rechte verbindingslijn 20">
                <a:extLst>
                  <a:ext uri="{FF2B5EF4-FFF2-40B4-BE49-F238E27FC236}">
                    <a16:creationId xmlns:a16="http://schemas.microsoft.com/office/drawing/2014/main" id="{B5EEF915-A4DF-A340-AD32-A6F8018150F4}"/>
                  </a:ext>
                </a:extLst>
              </p:cNvPr>
              <p:cNvCxnSpPr>
                <a:cxnSpLocks noChangeShapeType="1"/>
                <a:stCxn id="31766" idx="1"/>
              </p:cNvCxnSpPr>
              <p:nvPr/>
            </p:nvCxnSpPr>
            <p:spPr bwMode="auto">
              <a:xfrm flipH="1">
                <a:off x="4724400" y="2264612"/>
                <a:ext cx="312738" cy="63098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1752" name="Groeperen 7">
              <a:extLst>
                <a:ext uri="{FF2B5EF4-FFF2-40B4-BE49-F238E27FC236}">
                  <a16:creationId xmlns:a16="http://schemas.microsoft.com/office/drawing/2014/main" id="{E915C24B-9982-7B4F-8B9D-747E9FD72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700" y="2050040"/>
              <a:ext cx="6769100" cy="2064760"/>
              <a:chOff x="774700" y="2050040"/>
              <a:chExt cx="6769100" cy="2064760"/>
            </a:xfrm>
          </p:grpSpPr>
          <p:pic>
            <p:nvPicPr>
              <p:cNvPr id="31753" name="Content Placeholder 3">
                <a:extLst>
                  <a:ext uri="{FF2B5EF4-FFF2-40B4-BE49-F238E27FC236}">
                    <a16:creationId xmlns:a16="http://schemas.microsoft.com/office/drawing/2014/main" id="{7A0C3043-DD6F-2545-929B-661E33CFF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15" r="189" b="20741"/>
              <a:stretch>
                <a:fillRect/>
              </a:stretch>
            </p:blipFill>
            <p:spPr bwMode="auto">
              <a:xfrm>
                <a:off x="1981200" y="2050040"/>
                <a:ext cx="117475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4" name="Picture 5" descr="Screen Shot 2013-07-09 at 3.08.40 PM.png">
                <a:extLst>
                  <a:ext uri="{FF2B5EF4-FFF2-40B4-BE49-F238E27FC236}">
                    <a16:creationId xmlns:a16="http://schemas.microsoft.com/office/drawing/2014/main" id="{38447DCC-3C54-E846-8755-FA703FDD9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85" b="49503"/>
              <a:stretch>
                <a:fillRect/>
              </a:stretch>
            </p:blipFill>
            <p:spPr bwMode="auto">
              <a:xfrm>
                <a:off x="6353175" y="2050040"/>
                <a:ext cx="1190625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755" name="Rechte verbindingslijn 17">
                <a:extLst>
                  <a:ext uri="{FF2B5EF4-FFF2-40B4-BE49-F238E27FC236}">
                    <a16:creationId xmlns:a16="http://schemas.microsoft.com/office/drawing/2014/main" id="{FB0C6957-E2C6-074C-949E-0A4E4094AFA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74091" y="3194801"/>
                <a:ext cx="762000" cy="68580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56" name="Rechte verbindingslijn 18">
                <a:extLst>
                  <a:ext uri="{FF2B5EF4-FFF2-40B4-BE49-F238E27FC236}">
                    <a16:creationId xmlns:a16="http://schemas.microsoft.com/office/drawing/2014/main" id="{4F7A6973-176C-2046-9AB9-BEC9CB67380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267200" y="3200400"/>
                <a:ext cx="2514600" cy="91440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31757" name="Picture 3" descr="C0078_classes.png">
                <a:extLst>
                  <a:ext uri="{FF2B5EF4-FFF2-40B4-BE49-F238E27FC236}">
                    <a16:creationId xmlns:a16="http://schemas.microsoft.com/office/drawing/2014/main" id="{52DE492F-D3B7-AE48-98A9-60BBB1D2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91" t="49654" r="37057" b="114"/>
              <a:stretch>
                <a:fillRect/>
              </a:stretch>
            </p:blipFill>
            <p:spPr bwMode="auto">
              <a:xfrm>
                <a:off x="774700" y="2050040"/>
                <a:ext cx="1153132" cy="1142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8" name="Picture 3" descr="C0078_classes.png">
                <a:extLst>
                  <a:ext uri="{FF2B5EF4-FFF2-40B4-BE49-F238E27FC236}">
                    <a16:creationId xmlns:a16="http://schemas.microsoft.com/office/drawing/2014/main" id="{A87E2A17-4D8C-7241-AA25-765BC3178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06" t="37349" r="12755" b="12241"/>
              <a:stretch>
                <a:fillRect/>
              </a:stretch>
            </p:blipFill>
            <p:spPr bwMode="auto">
              <a:xfrm>
                <a:off x="3233818" y="2050040"/>
                <a:ext cx="1143000" cy="114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759" name="Rechte verbindingslijn 22">
                <a:extLst>
                  <a:ext uri="{FF2B5EF4-FFF2-40B4-BE49-F238E27FC236}">
                    <a16:creationId xmlns:a16="http://schemas.microsoft.com/office/drawing/2014/main" id="{514E3C33-5773-1744-A5DE-DBDB99D464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354891" y="3183688"/>
                <a:ext cx="702509" cy="77871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60" name="Rechte verbindingslijn 23">
                <a:extLst>
                  <a:ext uri="{FF2B5EF4-FFF2-40B4-BE49-F238E27FC236}">
                    <a16:creationId xmlns:a16="http://schemas.microsoft.com/office/drawing/2014/main" id="{6329508C-5213-DD46-9AB9-FE8537DC76E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793291" y="3183688"/>
                <a:ext cx="7345" cy="77871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1750" name="TextBox 2">
            <a:extLst>
              <a:ext uri="{FF2B5EF4-FFF2-40B4-BE49-F238E27FC236}">
                <a16:creationId xmlns:a16="http://schemas.microsoft.com/office/drawing/2014/main" id="{6C638170-AC5C-DB4B-A7CD-81F6CBAF6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BG505 SOSIP induces autologous </a:t>
            </a:r>
            <a:r>
              <a:rPr lang="en-US" altLang="nl-NL" sz="3200" b="1">
                <a:solidFill>
                  <a:srgbClr val="006F00"/>
                </a:solidFill>
                <a:latin typeface="Cambria" panose="02040503050406030204" pitchFamily="18" charset="0"/>
              </a:rPr>
              <a:t>Tier 2 </a:t>
            </a:r>
            <a:r>
              <a:rPr lang="en-US" altLang="nl-NL" sz="3200" b="1">
                <a:solidFill>
                  <a:srgbClr val="000000"/>
                </a:solidFill>
                <a:latin typeface="Cambria" panose="02040503050406030204" pitchFamily="18" charset="0"/>
              </a:rPr>
              <a:t>NAbs</a:t>
            </a:r>
          </a:p>
        </p:txBody>
      </p:sp>
    </p:spTree>
    <p:extLst>
      <p:ext uri="{BB962C8B-B14F-4D97-AF65-F5344CB8AC3E}">
        <p14:creationId xmlns:p14="http://schemas.microsoft.com/office/powerpoint/2010/main" val="6746322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vak 3"/>
          <p:cNvSpPr txBox="1">
            <a:spLocks noChangeArrowheads="1"/>
          </p:cNvSpPr>
          <p:nvPr/>
        </p:nvSpPr>
        <p:spPr bwMode="auto">
          <a:xfrm>
            <a:off x="609600" y="152400"/>
            <a:ext cx="7872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>
                <a:latin typeface="Cambria" charset="0"/>
              </a:rPr>
              <a:t>Native-like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BG505 SOSIP.664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28601" y="762000"/>
            <a:ext cx="3810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vitro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BG505 SOSIP.664 mimics the native trimer structure </a:t>
            </a: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BG505 SOSIP.664 binds to most known broadly neutralizing antibodies including ones that require native-like quaternary trimer structure </a:t>
            </a:r>
          </a:p>
          <a:p>
            <a:pPr eaLnBrk="1" hangingPunct="1"/>
            <a:endParaRPr lang="en-GB" altLang="nl-NL" sz="1200" dirty="0">
              <a:latin typeface="Cambria" pitchFamily="18" charset="0"/>
            </a:endParaRP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Sanders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2013. </a:t>
            </a:r>
            <a:r>
              <a:rPr lang="nl-NL" altLang="x-none" sz="1200" i="1" dirty="0" err="1">
                <a:latin typeface="Cambria" panose="02040503050406030204" pitchFamily="18" charset="0"/>
              </a:rPr>
              <a:t>PLoS</a:t>
            </a:r>
            <a:r>
              <a:rPr lang="nl-NL" altLang="x-none" sz="1200" i="1" dirty="0">
                <a:latin typeface="Cambria" panose="02040503050406030204" pitchFamily="18" charset="0"/>
              </a:rPr>
              <a:t> </a:t>
            </a:r>
            <a:r>
              <a:rPr lang="nl-NL" altLang="x-none" sz="1200" i="1" dirty="0" err="1">
                <a:latin typeface="Cambria" panose="02040503050406030204" pitchFamily="18" charset="0"/>
              </a:rPr>
              <a:t>Path</a:t>
            </a:r>
            <a:r>
              <a:rPr lang="nl-NL" altLang="x-none" sz="1200" i="1" dirty="0">
                <a:latin typeface="Cambria" panose="02040503050406030204" pitchFamily="18" charset="0"/>
              </a:rPr>
              <a:t>. </a:t>
            </a:r>
            <a:r>
              <a:rPr lang="nl-NL" sz="1200" dirty="0">
                <a:latin typeface="Cambria" panose="02040503050406030204" pitchFamily="18" charset="0"/>
              </a:rPr>
              <a:t>9:e1003618</a:t>
            </a:r>
          </a:p>
          <a:p>
            <a:r>
              <a:rPr lang="nl-NL" sz="1200" dirty="0" err="1">
                <a:latin typeface="Cambria" charset="0"/>
              </a:rPr>
              <a:t>Derking</a:t>
            </a:r>
            <a:r>
              <a:rPr lang="nl-NL" sz="1200" dirty="0">
                <a:latin typeface="Cambria" charset="0"/>
              </a:rPr>
              <a:t> </a:t>
            </a:r>
            <a:r>
              <a:rPr lang="nl-NL" sz="1200" i="1" dirty="0">
                <a:latin typeface="Cambria" charset="0"/>
              </a:rPr>
              <a:t>et al. </a:t>
            </a:r>
            <a:r>
              <a:rPr lang="nl-NL" sz="1200" dirty="0">
                <a:latin typeface="Cambria" charset="0"/>
              </a:rPr>
              <a:t>2015. </a:t>
            </a:r>
            <a:r>
              <a:rPr lang="nl-NL" sz="1200" i="1" dirty="0" err="1">
                <a:latin typeface="Cambria" charset="0"/>
              </a:rPr>
              <a:t>PLoS</a:t>
            </a:r>
            <a:r>
              <a:rPr lang="nl-NL" sz="1200" i="1" dirty="0">
                <a:latin typeface="Cambria" charset="0"/>
              </a:rPr>
              <a:t> </a:t>
            </a:r>
            <a:r>
              <a:rPr lang="nl-NL" sz="1200" i="1" dirty="0" err="1">
                <a:latin typeface="Cambria" charset="0"/>
              </a:rPr>
              <a:t>Path</a:t>
            </a:r>
            <a:r>
              <a:rPr lang="nl-NL" sz="1200" dirty="0">
                <a:latin typeface="Cambria" charset="0"/>
              </a:rPr>
              <a:t>. </a:t>
            </a:r>
            <a:r>
              <a:rPr lang="nl-NL" sz="1200" b="1" dirty="0">
                <a:latin typeface="Cambria" charset="0"/>
              </a:rPr>
              <a:t>11</a:t>
            </a:r>
            <a:r>
              <a:rPr lang="nl-NL" sz="1200" dirty="0">
                <a:latin typeface="Cambria" charset="0"/>
              </a:rPr>
              <a:t>: e1004767</a:t>
            </a:r>
            <a:endParaRPr lang="nl-NL" altLang="x-none" sz="1200" dirty="0">
              <a:latin typeface="Cambria" panose="02040503050406030204" pitchFamily="18" charset="0"/>
            </a:endParaRP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Lee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2016. </a:t>
            </a:r>
            <a:r>
              <a:rPr lang="nl-NL" altLang="x-none" sz="1200" i="1" dirty="0" err="1">
                <a:latin typeface="Cambria" panose="02040503050406030204" pitchFamily="18" charset="0"/>
              </a:rPr>
              <a:t>Science</a:t>
            </a:r>
            <a:r>
              <a:rPr lang="nl-NL" altLang="x-none" sz="1200" i="1" dirty="0">
                <a:latin typeface="Cambria" panose="02040503050406030204" pitchFamily="18" charset="0"/>
              </a:rPr>
              <a:t> </a:t>
            </a:r>
            <a:r>
              <a:rPr lang="nl-NL" sz="1200" b="1" dirty="0">
                <a:latin typeface="Cambria" panose="02040503050406030204" pitchFamily="18" charset="0"/>
              </a:rPr>
              <a:t>351</a:t>
            </a:r>
            <a:r>
              <a:rPr lang="nl-NL" sz="1200" dirty="0">
                <a:latin typeface="Cambria" panose="02040503050406030204" pitchFamily="18" charset="0"/>
              </a:rPr>
              <a:t>:1043-8</a:t>
            </a:r>
            <a:endParaRPr lang="nl-NL" altLang="x-none" sz="1200" dirty="0">
              <a:latin typeface="Cambria" panose="02040503050406030204" pitchFamily="18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228601" y="3907810"/>
            <a:ext cx="381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vivo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BG505 SOSIP.664 induces neutralizing antibodies against the parental Tier-2 BG505 virus in rabbits and macaques</a:t>
            </a:r>
          </a:p>
          <a:p>
            <a:endParaRPr lang="en-GB" altLang="nl-NL" sz="12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Sanders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2015. </a:t>
            </a:r>
            <a:r>
              <a:rPr lang="nl-NL" altLang="x-none" sz="1200" i="1" dirty="0" err="1">
                <a:latin typeface="Cambria" panose="02040503050406030204" pitchFamily="18" charset="0"/>
              </a:rPr>
              <a:t>Science</a:t>
            </a:r>
            <a:r>
              <a:rPr lang="nl-NL" altLang="x-none" sz="1200" i="1" dirty="0">
                <a:latin typeface="Cambria" panose="02040503050406030204" pitchFamily="18" charset="0"/>
              </a:rPr>
              <a:t> </a:t>
            </a:r>
            <a:r>
              <a:rPr lang="nl-NL" altLang="x-none" sz="1200" b="1" dirty="0">
                <a:latin typeface="Cambria" panose="02040503050406030204" pitchFamily="18" charset="0"/>
              </a:rPr>
              <a:t>349</a:t>
            </a:r>
            <a:r>
              <a:rPr lang="nl-NL" altLang="x-none" sz="1200" dirty="0">
                <a:latin typeface="Cambria" panose="02040503050406030204" pitchFamily="18" charset="0"/>
              </a:rPr>
              <a:t>: aac4223</a:t>
            </a: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De </a:t>
            </a:r>
            <a:r>
              <a:rPr lang="nl-NL" altLang="x-none" sz="1200" dirty="0" err="1">
                <a:latin typeface="Cambria" panose="02040503050406030204" pitchFamily="18" charset="0"/>
              </a:rPr>
              <a:t>Taeye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2015. </a:t>
            </a:r>
            <a:r>
              <a:rPr lang="nl-NL" altLang="x-none" sz="1200" i="1" dirty="0" err="1">
                <a:latin typeface="Cambria" panose="02040503050406030204" pitchFamily="18" charset="0"/>
              </a:rPr>
              <a:t>Cell</a:t>
            </a:r>
            <a:r>
              <a:rPr lang="nl-NL" altLang="x-none" sz="1200" i="1" dirty="0">
                <a:latin typeface="Cambria" panose="02040503050406030204" pitchFamily="18" charset="0"/>
              </a:rPr>
              <a:t>. </a:t>
            </a:r>
            <a:r>
              <a:rPr lang="nl-NL" altLang="x-none" sz="1200" dirty="0">
                <a:latin typeface="Cambria" panose="02040503050406030204" pitchFamily="18" charset="0"/>
              </a:rPr>
              <a:t>2015 </a:t>
            </a:r>
            <a:r>
              <a:rPr lang="nl-NL" sz="1200" b="1" dirty="0">
                <a:latin typeface="Cambria" panose="02040503050406030204" pitchFamily="18" charset="0"/>
              </a:rPr>
              <a:t>163</a:t>
            </a:r>
            <a:r>
              <a:rPr lang="nl-NL" sz="1200" dirty="0">
                <a:latin typeface="Cambria" panose="02040503050406030204" pitchFamily="18" charset="0"/>
              </a:rPr>
              <a:t>:1702-15</a:t>
            </a:r>
            <a:endParaRPr lang="nl-NL" altLang="x-none" sz="1200" dirty="0">
              <a:latin typeface="Cambria" panose="02040503050406030204" pitchFamily="18" charset="0"/>
            </a:endParaRPr>
          </a:p>
          <a:p>
            <a:r>
              <a:rPr lang="nl-NL" sz="1200" dirty="0" err="1">
                <a:latin typeface="Cambria" panose="02040503050406030204" pitchFamily="18" charset="0"/>
              </a:rPr>
              <a:t>Pauthner</a:t>
            </a:r>
            <a:r>
              <a:rPr lang="nl-NL" sz="1200" dirty="0">
                <a:latin typeface="Cambria" panose="02040503050406030204" pitchFamily="18" charset="0"/>
              </a:rPr>
              <a:t>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2017.</a:t>
            </a:r>
            <a:r>
              <a:rPr lang="nl-NL" altLang="x-none" sz="1200" i="1" dirty="0">
                <a:latin typeface="Cambria" panose="02040503050406030204" pitchFamily="18" charset="0"/>
              </a:rPr>
              <a:t> </a:t>
            </a:r>
            <a:r>
              <a:rPr lang="nl-NL" sz="1200" i="1" dirty="0" err="1">
                <a:latin typeface="Cambria" panose="02040503050406030204" pitchFamily="18" charset="0"/>
              </a:rPr>
              <a:t>Immunity</a:t>
            </a:r>
            <a:r>
              <a:rPr lang="nl-NL" sz="1200" i="1" dirty="0">
                <a:latin typeface="Cambria" panose="02040503050406030204" pitchFamily="18" charset="0"/>
              </a:rPr>
              <a:t> </a:t>
            </a:r>
            <a:r>
              <a:rPr lang="nl-NL" sz="1200" b="1" dirty="0">
                <a:latin typeface="Cambria" panose="02040503050406030204" pitchFamily="18" charset="0"/>
              </a:rPr>
              <a:t>46</a:t>
            </a:r>
            <a:r>
              <a:rPr lang="nl-NL" sz="1200" dirty="0">
                <a:latin typeface="Cambria" panose="02040503050406030204" pitchFamily="18" charset="0"/>
              </a:rPr>
              <a:t>:1073-1088.e6</a:t>
            </a:r>
            <a:endParaRPr lang="nl-NL" altLang="x-none" sz="1200" dirty="0">
              <a:latin typeface="Cambria" panose="02040503050406030204" pitchFamily="18" charset="0"/>
            </a:endParaRPr>
          </a:p>
          <a:p>
            <a:r>
              <a:rPr lang="en-GB" altLang="nl-NL" sz="1200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095"/>
            <a:ext cx="5050822" cy="243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ep 2"/>
          <p:cNvGrpSpPr>
            <a:grpSpLocks/>
          </p:cNvGrpSpPr>
          <p:nvPr/>
        </p:nvGrpSpPr>
        <p:grpSpPr bwMode="auto">
          <a:xfrm>
            <a:off x="5724479" y="675620"/>
            <a:ext cx="3619500" cy="2814169"/>
            <a:chOff x="1239336" y="5888038"/>
            <a:chExt cx="2615650" cy="1968958"/>
          </a:xfrm>
        </p:grpSpPr>
        <p:pic>
          <p:nvPicPr>
            <p:cNvPr id="52" name="Afbeelding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746" y="5888038"/>
              <a:ext cx="1968958" cy="196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kstvak 1"/>
            <p:cNvSpPr txBox="1">
              <a:spLocks noChangeArrowheads="1"/>
            </p:cNvSpPr>
            <p:nvPr/>
          </p:nvSpPr>
          <p:spPr bwMode="auto">
            <a:xfrm>
              <a:off x="1849068" y="6068573"/>
              <a:ext cx="4316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7030A0"/>
                  </a:solidFill>
                  <a:latin typeface="Cambria" charset="0"/>
                </a:rPr>
                <a:t>PG9</a:t>
              </a:r>
            </a:p>
          </p:txBody>
        </p:sp>
        <p:sp>
          <p:nvSpPr>
            <p:cNvPr id="54" name="Tekstvak 1"/>
            <p:cNvSpPr txBox="1">
              <a:spLocks noChangeArrowheads="1"/>
            </p:cNvSpPr>
            <p:nvPr/>
          </p:nvSpPr>
          <p:spPr bwMode="auto">
            <a:xfrm>
              <a:off x="1415422" y="6204353"/>
              <a:ext cx="79195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595959"/>
                  </a:solidFill>
                  <a:latin typeface="Cambria" charset="0"/>
                </a:rPr>
                <a:t>PGT122</a:t>
              </a:r>
            </a:p>
          </p:txBody>
        </p:sp>
        <p:sp>
          <p:nvSpPr>
            <p:cNvPr id="55" name="Tekstvak 1"/>
            <p:cNvSpPr txBox="1">
              <a:spLocks noChangeArrowheads="1"/>
            </p:cNvSpPr>
            <p:nvPr/>
          </p:nvSpPr>
          <p:spPr bwMode="auto">
            <a:xfrm>
              <a:off x="1239336" y="6402710"/>
              <a:ext cx="863376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948A54"/>
                  </a:solidFill>
                  <a:latin typeface="Cambria" charset="0"/>
                </a:rPr>
                <a:t>PGT128</a:t>
              </a:r>
            </a:p>
          </p:txBody>
        </p:sp>
        <p:sp>
          <p:nvSpPr>
            <p:cNvPr id="56" name="Tekstvak 1"/>
            <p:cNvSpPr txBox="1">
              <a:spLocks noChangeArrowheads="1"/>
            </p:cNvSpPr>
            <p:nvPr/>
          </p:nvSpPr>
          <p:spPr bwMode="auto">
            <a:xfrm>
              <a:off x="2026849" y="6648772"/>
              <a:ext cx="503107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D99694"/>
                  </a:solidFill>
                  <a:latin typeface="Cambria" charset="0"/>
                </a:rPr>
                <a:t>2G12</a:t>
              </a:r>
            </a:p>
          </p:txBody>
        </p:sp>
        <p:sp>
          <p:nvSpPr>
            <p:cNvPr id="57" name="Tekstvak 1"/>
            <p:cNvSpPr txBox="1">
              <a:spLocks noChangeArrowheads="1"/>
            </p:cNvSpPr>
            <p:nvPr/>
          </p:nvSpPr>
          <p:spPr bwMode="auto">
            <a:xfrm>
              <a:off x="2452946" y="6058465"/>
              <a:ext cx="7189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1F497D"/>
                  </a:solidFill>
                  <a:latin typeface="Cambria" charset="0"/>
                </a:rPr>
                <a:t>PGT135</a:t>
              </a:r>
            </a:p>
          </p:txBody>
        </p:sp>
        <p:sp>
          <p:nvSpPr>
            <p:cNvPr id="58" name="Tekstvak 1"/>
            <p:cNvSpPr txBox="1">
              <a:spLocks noChangeArrowheads="1"/>
            </p:cNvSpPr>
            <p:nvPr/>
          </p:nvSpPr>
          <p:spPr bwMode="auto">
            <a:xfrm>
              <a:off x="2795748" y="6296577"/>
              <a:ext cx="576113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B0F0"/>
                  </a:solidFill>
                  <a:latin typeface="Cambria" charset="0"/>
                </a:rPr>
                <a:t>CH103</a:t>
              </a:r>
            </a:p>
          </p:txBody>
        </p:sp>
        <p:sp>
          <p:nvSpPr>
            <p:cNvPr id="59" name="Tekstvak 1"/>
            <p:cNvSpPr txBox="1">
              <a:spLocks noChangeArrowheads="1"/>
            </p:cNvSpPr>
            <p:nvPr/>
          </p:nvSpPr>
          <p:spPr bwMode="auto">
            <a:xfrm>
              <a:off x="2876973" y="6503902"/>
              <a:ext cx="576113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FF00"/>
                  </a:solidFill>
                  <a:latin typeface="Cambria" charset="0"/>
                </a:rPr>
                <a:t>1NC9</a:t>
              </a:r>
            </a:p>
          </p:txBody>
        </p:sp>
        <p:sp>
          <p:nvSpPr>
            <p:cNvPr id="60" name="Tekstvak 1"/>
            <p:cNvSpPr txBox="1">
              <a:spLocks noChangeArrowheads="1"/>
            </p:cNvSpPr>
            <p:nvPr/>
          </p:nvSpPr>
          <p:spPr bwMode="auto">
            <a:xfrm>
              <a:off x="3020197" y="6681125"/>
              <a:ext cx="711016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D3CE02"/>
                  </a:solidFill>
                  <a:latin typeface="Cambria" charset="0"/>
                </a:rPr>
                <a:t>PGT151</a:t>
              </a:r>
            </a:p>
          </p:txBody>
        </p:sp>
        <p:sp>
          <p:nvSpPr>
            <p:cNvPr id="61" name="Tekstvak 1"/>
            <p:cNvSpPr txBox="1">
              <a:spLocks noChangeArrowheads="1"/>
            </p:cNvSpPr>
            <p:nvPr/>
          </p:nvSpPr>
          <p:spPr bwMode="auto">
            <a:xfrm>
              <a:off x="3063028" y="6919237"/>
              <a:ext cx="79195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F79646"/>
                  </a:solidFill>
                  <a:latin typeface="Cambria" charset="0"/>
                </a:rPr>
                <a:t>8ANC195</a:t>
              </a:r>
            </a:p>
          </p:txBody>
        </p:sp>
        <p:sp>
          <p:nvSpPr>
            <p:cNvPr id="62" name="Tekstvak 1"/>
            <p:cNvSpPr txBox="1">
              <a:spLocks noChangeArrowheads="1"/>
            </p:cNvSpPr>
            <p:nvPr/>
          </p:nvSpPr>
          <p:spPr bwMode="auto">
            <a:xfrm>
              <a:off x="2974183" y="7296103"/>
              <a:ext cx="576113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FF0000"/>
                  </a:solidFill>
                  <a:latin typeface="Cambria" charset="0"/>
                </a:rPr>
                <a:t>35O22</a:t>
              </a:r>
            </a:p>
          </p:txBody>
        </p:sp>
      </p:grpSp>
      <p:sp>
        <p:nvSpPr>
          <p:cNvPr id="64" name="Tekstvak 63"/>
          <p:cNvSpPr txBox="1"/>
          <p:nvPr/>
        </p:nvSpPr>
        <p:spPr>
          <a:xfrm>
            <a:off x="4191000" y="1219200"/>
            <a:ext cx="152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Cambria"/>
                <a:cs typeface="Cambria"/>
              </a:rPr>
              <a:t>Blue: JR-FL gp160</a:t>
            </a:r>
          </a:p>
          <a:p>
            <a:pPr algn="ctr"/>
            <a:r>
              <a:rPr lang="nl-NL" sz="1200" dirty="0">
                <a:latin typeface="Cambria"/>
                <a:cs typeface="Cambria"/>
              </a:rPr>
              <a:t>White: BG505 SOSIP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4038600" y="1644264"/>
            <a:ext cx="1779429" cy="1565190"/>
            <a:chOff x="4038600" y="1644264"/>
            <a:chExt cx="1779429" cy="1565190"/>
          </a:xfrm>
        </p:grpSpPr>
        <p:pic>
          <p:nvPicPr>
            <p:cNvPr id="63" name="Afbeelding 62"/>
            <p:cNvPicPr>
              <a:picLocks noChangeAspect="1"/>
            </p:cNvPicPr>
            <p:nvPr/>
          </p:nvPicPr>
          <p:blipFill rotWithShape="1">
            <a:blip r:embed="rId4"/>
            <a:srcRect r="55374" b="44513"/>
            <a:stretch/>
          </p:blipFill>
          <p:spPr>
            <a:xfrm>
              <a:off x="4038600" y="1644264"/>
              <a:ext cx="1779429" cy="1550323"/>
            </a:xfrm>
            <a:prstGeom prst="rect">
              <a:avLst/>
            </a:prstGeom>
          </p:spPr>
        </p:pic>
        <p:sp>
          <p:nvSpPr>
            <p:cNvPr id="2" name="Rechthoek 1"/>
            <p:cNvSpPr/>
            <p:nvPr/>
          </p:nvSpPr>
          <p:spPr bwMode="auto">
            <a:xfrm>
              <a:off x="4191000" y="1699035"/>
              <a:ext cx="177515" cy="1509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65" name="Rechthoek 64"/>
            <p:cNvSpPr/>
            <p:nvPr/>
          </p:nvSpPr>
          <p:spPr bwMode="auto">
            <a:xfrm>
              <a:off x="4181946" y="3058554"/>
              <a:ext cx="177515" cy="1509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62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61"/>
          <p:cNvGrpSpPr/>
          <p:nvPr/>
        </p:nvGrpSpPr>
        <p:grpSpPr>
          <a:xfrm>
            <a:off x="381000" y="1970782"/>
            <a:ext cx="7848600" cy="1839218"/>
            <a:chOff x="381000" y="3294221"/>
            <a:chExt cx="7848600" cy="1839218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33400" y="4979462"/>
              <a:ext cx="4191000" cy="1539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381000" y="4066640"/>
              <a:ext cx="83503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0</a:t>
              </a: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1520586" y="4066640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2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1834626" y="4688489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533400" y="4495560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H="1">
              <a:off x="2568335" y="4688489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>
              <a:off x="3298603" y="4688489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>
              <a:off x="1104360" y="4688489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187586" y="4066639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6</a:t>
              </a: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495531" y="3294221"/>
              <a:ext cx="384786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2000" b="1" dirty="0" err="1">
                  <a:latin typeface="Cambria"/>
                  <a:cs typeface="Cambria"/>
                </a:rPr>
                <a:t>Immunogen</a:t>
              </a:r>
              <a:r>
                <a:rPr lang="nl-NL" sz="2000" b="1" dirty="0">
                  <a:latin typeface="Cambria"/>
                  <a:cs typeface="Cambria"/>
                </a:rPr>
                <a:t>: BG505 SOSIP.664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4343400" y="4497686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1676400" y="4495560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9" name="Tekstvak 3"/>
            <p:cNvSpPr txBox="1">
              <a:spLocks noChangeArrowheads="1"/>
            </p:cNvSpPr>
            <p:nvPr/>
          </p:nvSpPr>
          <p:spPr bwMode="auto">
            <a:xfrm>
              <a:off x="381000" y="3465731"/>
              <a:ext cx="7848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nl-NL" sz="1800" b="1" dirty="0">
                <a:latin typeface="Cambria" charset="0"/>
                <a:cs typeface="Cambria" charset="0"/>
              </a:endParaRPr>
            </a:p>
            <a:p>
              <a:pPr eaLnBrk="1" hangingPunct="1"/>
              <a:r>
                <a:rPr lang="nl-NL" sz="1800" b="1" dirty="0" err="1">
                  <a:latin typeface="Cambria" charset="0"/>
                  <a:cs typeface="Cambria" charset="0"/>
                </a:rPr>
                <a:t>Vaccinations</a:t>
              </a:r>
              <a:r>
                <a:rPr lang="nl-NL" sz="1800" b="1" dirty="0">
                  <a:latin typeface="Cambria" charset="0"/>
                  <a:cs typeface="Cambria" charset="0"/>
                </a:rPr>
                <a:t> (</a:t>
              </a:r>
              <a:r>
                <a:rPr lang="nl-NL" sz="1800" b="1" dirty="0" err="1">
                  <a:latin typeface="Cambria" charset="0"/>
                  <a:cs typeface="Cambria" charset="0"/>
                </a:rPr>
                <a:t>months</a:t>
              </a:r>
              <a:r>
                <a:rPr lang="nl-NL" sz="1800" b="1" dirty="0">
                  <a:latin typeface="Cambria" charset="0"/>
                  <a:cs typeface="Cambria" charset="0"/>
                </a:rPr>
                <a:t>)</a:t>
              </a:r>
            </a:p>
          </p:txBody>
        </p:sp>
      </p:grpSp>
      <p:graphicFrame>
        <p:nvGraphicFramePr>
          <p:cNvPr id="20" name="Tabel 19"/>
          <p:cNvGraphicFramePr>
            <a:graphicFrameLocks noGrp="1"/>
          </p:cNvGraphicFramePr>
          <p:nvPr>
            <p:extLst/>
          </p:nvPr>
        </p:nvGraphicFramePr>
        <p:xfrm>
          <a:off x="381000" y="4267200"/>
          <a:ext cx="586740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7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Moore/Sanders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NIH (HIVRAD/HVTN)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BMGF (IAVI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VxPDC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KBI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Biopharma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Q2 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Q3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2018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Ragon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Institute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FHCRC, Kenia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kstvak 3"/>
          <p:cNvSpPr txBox="1">
            <a:spLocks noChangeArrowheads="1"/>
          </p:cNvSpPr>
          <p:nvPr/>
        </p:nvSpPr>
        <p:spPr bwMode="auto">
          <a:xfrm>
            <a:off x="609600" y="152400"/>
            <a:ext cx="7872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>
                <a:latin typeface="Cambria" charset="0"/>
              </a:rPr>
              <a:t>Native-like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BG505 SOSIP.664</a:t>
            </a:r>
          </a:p>
        </p:txBody>
      </p:sp>
      <p:pic>
        <p:nvPicPr>
          <p:cNvPr id="24" name="Afbeelding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5486400"/>
            <a:ext cx="266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19600"/>
            <a:ext cx="1289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2192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31062" y="1367135"/>
            <a:ext cx="8103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2: adjuvant screening (J. </a:t>
            </a:r>
            <a:r>
              <a:rPr lang="en-GB" altLang="nl-NL" sz="2000" b="1" dirty="0" err="1">
                <a:solidFill>
                  <a:srgbClr val="000000"/>
                </a:solidFill>
                <a:latin typeface="Cambria" pitchFamily="18" charset="0"/>
              </a:rPr>
              <a:t>McElrath</a:t>
            </a:r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)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31062" y="909935"/>
            <a:ext cx="825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1 (W001): dose-ranging (AS01b; GSK) 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0" name="Content Placeholder 3"/>
          <p:cNvSpPr txBox="1">
            <a:spLocks/>
          </p:cNvSpPr>
          <p:nvPr/>
        </p:nvSpPr>
        <p:spPr>
          <a:xfrm>
            <a:off x="5411406" y="1792254"/>
            <a:ext cx="3655187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Wingdings 2" charset="0"/>
              <a:buNone/>
              <a:defRPr sz="2400" b="1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65000"/>
              <a:buFont typeface="Wingdings 2" charset="0"/>
              <a:buNone/>
              <a:defRPr sz="2000"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914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Monotype Sorts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371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18288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2860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just"/>
            <a:r>
              <a:rPr lang="en-US" sz="160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Goals: 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the safety and immunogenicity of BG505 SOSIP.664 in healthy adults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t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he </a:t>
            </a:r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BG505 SOSIP.664 trimer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can induce Tier-2 neutralizing antibody responses in humans</a:t>
            </a:r>
          </a:p>
        </p:txBody>
      </p:sp>
    </p:spTree>
    <p:extLst>
      <p:ext uri="{BB962C8B-B14F-4D97-AF65-F5344CB8AC3E}">
        <p14:creationId xmlns:p14="http://schemas.microsoft.com/office/powerpoint/2010/main" val="176348948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8077200" y="2116337"/>
            <a:ext cx="126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Byung</a:t>
            </a:r>
            <a:r>
              <a:rPr kumimoji="0" lang="nl-NL" sz="1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 </a:t>
            </a:r>
            <a:r>
              <a:rPr kumimoji="0" lang="nl-NL" sz="1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Woo</a:t>
            </a:r>
            <a:r>
              <a:rPr kumimoji="0" lang="nl-NL" sz="1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 Han</a:t>
            </a:r>
            <a:endParaRPr lang="nl-NL" sz="1000" kern="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Ian Wilson</a:t>
            </a:r>
          </a:p>
        </p:txBody>
      </p:sp>
      <p:sp>
        <p:nvSpPr>
          <p:cNvPr id="11" name="Tekstvak 3"/>
          <p:cNvSpPr txBox="1">
            <a:spLocks noChangeArrowheads="1"/>
          </p:cNvSpPr>
          <p:nvPr/>
        </p:nvSpPr>
        <p:spPr bwMode="auto">
          <a:xfrm>
            <a:off x="457200" y="152400"/>
            <a:ext cx="7460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>
                <a:latin typeface="Cambria" charset="0"/>
              </a:rPr>
              <a:t>Native-like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</a:t>
            </a:r>
            <a:r>
              <a:rPr lang="nl-NL" altLang="x-none" sz="2800" b="1" dirty="0" err="1">
                <a:latin typeface="Cambria" charset="0"/>
              </a:rPr>
              <a:t>ConM</a:t>
            </a:r>
            <a:r>
              <a:rPr lang="nl-NL" altLang="x-none" sz="2800" b="1" dirty="0">
                <a:latin typeface="Cambria" charset="0"/>
              </a:rPr>
              <a:t> SOSIP.v7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8601" y="979944"/>
            <a:ext cx="3810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vitro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SOSIP.v7 mimics the native trimer structure </a:t>
            </a: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SOSIP.v7 binds to most known broadly neutralizing antibodies including ones that require native-like quaternary trimer structure </a:t>
            </a:r>
          </a:p>
          <a:p>
            <a:pPr eaLnBrk="1" hangingPunct="1"/>
            <a:endParaRPr lang="en-GB" altLang="nl-NL" sz="1200" dirty="0">
              <a:latin typeface="Cambria" pitchFamily="18" charset="0"/>
            </a:endParaRPr>
          </a:p>
          <a:p>
            <a:pPr eaLnBrk="1" hangingPunct="1"/>
            <a:r>
              <a:rPr lang="nl-NL" altLang="x-none" sz="1200" dirty="0" err="1">
                <a:latin typeface="Cambria" panose="02040503050406030204" pitchFamily="18" charset="0"/>
              </a:rPr>
              <a:t>Unpublished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results</a:t>
            </a:r>
            <a:endParaRPr lang="nl-NL" altLang="x-none" sz="1200" dirty="0">
              <a:latin typeface="Cambria" panose="020405030504060302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8601" y="3988475"/>
            <a:ext cx="3810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vivo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SOSIP.v7 induces neutralizing antibodies against the parental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and related Tier-2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ConS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virus in rabbits and macaques</a:t>
            </a:r>
          </a:p>
          <a:p>
            <a:endParaRPr lang="en-GB" altLang="nl-NL" sz="12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nl-NL" altLang="x-none" sz="1200" dirty="0" err="1">
                <a:latin typeface="Cambria" panose="02040503050406030204" pitchFamily="18" charset="0"/>
              </a:rPr>
              <a:t>Unpublished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results</a:t>
            </a:r>
            <a:endParaRPr lang="nl-NL" altLang="x-none" sz="1200" dirty="0">
              <a:latin typeface="Cambria" panose="02040503050406030204" pitchFamily="18" charset="0"/>
            </a:endParaRPr>
          </a:p>
          <a:p>
            <a:r>
              <a:rPr lang="en-GB" altLang="nl-NL" sz="1200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2"/>
          <a:srcRect l="3869" t="47884" r="20521" b="11465"/>
          <a:stretch/>
        </p:blipFill>
        <p:spPr>
          <a:xfrm>
            <a:off x="4659706" y="772476"/>
            <a:ext cx="1534041" cy="1549305"/>
          </a:xfrm>
          <a:prstGeom prst="rect">
            <a:avLst/>
          </a:prstGeom>
        </p:spPr>
      </p:pic>
      <p:pic>
        <p:nvPicPr>
          <p:cNvPr id="15" name="그림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44" r="16282"/>
          <a:stretch/>
        </p:blipFill>
        <p:spPr>
          <a:xfrm>
            <a:off x="6553200" y="609600"/>
            <a:ext cx="1668134" cy="2554603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4157927" y="2514600"/>
            <a:ext cx="2776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200" dirty="0" err="1">
                <a:solidFill>
                  <a:srgbClr val="00B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ConM</a:t>
            </a:r>
            <a:r>
              <a:rPr kumimoji="1" lang="en-US" altLang="ko-KR" sz="1200" dirty="0">
                <a:solidFill>
                  <a:srgbClr val="00B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 SOSIP</a:t>
            </a:r>
            <a:r>
              <a:rPr kumimoji="1" lang="en-US" altLang="ko-KR" sz="1200" dirty="0">
                <a:latin typeface="Cambria" panose="02040503050406030204" pitchFamily="18" charset="0"/>
                <a:ea typeface="Arial" charset="0"/>
                <a:cs typeface="Arial" charset="0"/>
              </a:rPr>
              <a:t> &amp; </a:t>
            </a:r>
            <a:r>
              <a:rPr kumimoji="1" lang="en-US" altLang="ko-KR" sz="1200" dirty="0">
                <a:solidFill>
                  <a:srgbClr val="FFC00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JR-FL gp160 (5FUU.pdb)</a:t>
            </a:r>
          </a:p>
          <a:p>
            <a:pPr algn="ctr"/>
            <a:r>
              <a:rPr kumimoji="1" lang="en-US" altLang="ko-KR" sz="1200" dirty="0" err="1">
                <a:latin typeface="Cambria" panose="02040503050406030204" pitchFamily="18" charset="0"/>
                <a:ea typeface="Arial" charset="0"/>
                <a:cs typeface="Arial" charset="0"/>
              </a:rPr>
              <a:t>r.m.s.d</a:t>
            </a:r>
            <a:r>
              <a:rPr kumimoji="1" lang="en-US" altLang="ko-KR" sz="1200" dirty="0">
                <a:latin typeface="Cambria" panose="02040503050406030204" pitchFamily="18" charset="0"/>
                <a:ea typeface="Arial" charset="0"/>
                <a:cs typeface="Arial" charset="0"/>
              </a:rPr>
              <a:t>. distance: 0.988 </a:t>
            </a:r>
            <a:r>
              <a:rPr lang="en-US" altLang="ko-KR" sz="1200" dirty="0" err="1">
                <a:latin typeface="Cambria" panose="02040503050406030204" pitchFamily="18" charset="0"/>
                <a:ea typeface="Arial" charset="0"/>
                <a:cs typeface="Arial" charset="0"/>
              </a:rPr>
              <a:t>Å</a:t>
            </a:r>
            <a:endParaRPr lang="ko-KR" altLang="ko-KR" sz="1200" dirty="0"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grpSp>
        <p:nvGrpSpPr>
          <p:cNvPr id="17" name="Groep 16"/>
          <p:cNvGrpSpPr/>
          <p:nvPr/>
        </p:nvGrpSpPr>
        <p:grpSpPr>
          <a:xfrm>
            <a:off x="4611908" y="3113851"/>
            <a:ext cx="3846292" cy="3134549"/>
            <a:chOff x="3279945" y="1950992"/>
            <a:chExt cx="4604947" cy="4155357"/>
          </a:xfrm>
        </p:grpSpPr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0250" y="2231559"/>
              <a:ext cx="2074642" cy="2064216"/>
            </a:xfrm>
            <a:prstGeom prst="rect">
              <a:avLst/>
            </a:prstGeom>
          </p:spPr>
        </p:pic>
        <p:cxnSp>
          <p:nvCxnSpPr>
            <p:cNvPr id="19" name="Rechte verbindingslijn 18"/>
            <p:cNvCxnSpPr/>
            <p:nvPr/>
          </p:nvCxnSpPr>
          <p:spPr bwMode="auto">
            <a:xfrm>
              <a:off x="6829026" y="2490322"/>
              <a:ext cx="591104" cy="0"/>
            </a:xfrm>
            <a:prstGeom prst="line">
              <a:avLst/>
            </a:prstGeom>
            <a:solidFill>
              <a:srgbClr val="FFFF9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kstvak 240"/>
            <p:cNvSpPr txBox="1">
              <a:spLocks noChangeArrowheads="1"/>
            </p:cNvSpPr>
            <p:nvPr/>
          </p:nvSpPr>
          <p:spPr bwMode="auto">
            <a:xfrm>
              <a:off x="6943302" y="2258745"/>
              <a:ext cx="3909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400" dirty="0">
                  <a:latin typeface="Cambria"/>
                  <a:cs typeface="Cambria"/>
                </a:rPr>
                <a:t>**</a:t>
              </a:r>
            </a:p>
          </p:txBody>
        </p:sp>
        <p:sp>
          <p:nvSpPr>
            <p:cNvPr id="21" name="Tekstvak 240"/>
            <p:cNvSpPr txBox="1">
              <a:spLocks noChangeArrowheads="1"/>
            </p:cNvSpPr>
            <p:nvPr/>
          </p:nvSpPr>
          <p:spPr bwMode="auto">
            <a:xfrm>
              <a:off x="4963826" y="1950992"/>
              <a:ext cx="1586693" cy="367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b="1" dirty="0" err="1">
                  <a:latin typeface="Cambria"/>
                  <a:cs typeface="Cambria"/>
                </a:rPr>
                <a:t>ConM</a:t>
              </a:r>
              <a:r>
                <a:rPr lang="nl-NL" sz="1200" b="1" dirty="0">
                  <a:latin typeface="Cambria"/>
                  <a:cs typeface="Cambria"/>
                </a:rPr>
                <a:t> (Tier 1A)</a:t>
              </a:r>
            </a:p>
          </p:txBody>
        </p:sp>
        <p:sp>
          <p:nvSpPr>
            <p:cNvPr id="22" name="Tekstvak 240"/>
            <p:cNvSpPr txBox="1">
              <a:spLocks noChangeArrowheads="1"/>
            </p:cNvSpPr>
            <p:nvPr/>
          </p:nvSpPr>
          <p:spPr bwMode="auto">
            <a:xfrm>
              <a:off x="6456373" y="1950992"/>
              <a:ext cx="1392336" cy="367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b="1" dirty="0" err="1">
                  <a:latin typeface="Cambria"/>
                  <a:cs typeface="Cambria"/>
                </a:rPr>
                <a:t>ConS</a:t>
              </a:r>
              <a:r>
                <a:rPr lang="nl-NL" sz="1200" b="1" dirty="0">
                  <a:latin typeface="Cambria"/>
                  <a:cs typeface="Cambria"/>
                </a:rPr>
                <a:t> (Tier 2)</a:t>
              </a:r>
            </a:p>
          </p:txBody>
        </p:sp>
        <p:pic>
          <p:nvPicPr>
            <p:cNvPr id="23" name="Picture 39" descr="Breeding Meat Rabbi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631" y="2470150"/>
              <a:ext cx="1053769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\\amc.intra\users\R\rwsanders\home\Desktop\image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45" y="4058169"/>
              <a:ext cx="1063455" cy="135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8856" y="2231559"/>
              <a:ext cx="2199746" cy="2064216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8776" y="3917028"/>
              <a:ext cx="2012091" cy="2189321"/>
            </a:xfrm>
            <a:prstGeom prst="rect">
              <a:avLst/>
            </a:prstGeom>
          </p:spPr>
        </p:pic>
        <p:pic>
          <p:nvPicPr>
            <p:cNvPr id="27" name="Afbeelding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7184" y="3917028"/>
              <a:ext cx="2074642" cy="2189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675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457200" y="152400"/>
            <a:ext cx="7460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>
                <a:latin typeface="Cambria" charset="0"/>
              </a:rPr>
              <a:t>Native-like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</a:t>
            </a:r>
            <a:r>
              <a:rPr lang="nl-NL" altLang="x-none" sz="2800" b="1" dirty="0" err="1">
                <a:latin typeface="Cambria" charset="0"/>
              </a:rPr>
              <a:t>ConM</a:t>
            </a:r>
            <a:r>
              <a:rPr lang="nl-NL" altLang="x-none" sz="2800" b="1" dirty="0">
                <a:latin typeface="Cambria" charset="0"/>
              </a:rPr>
              <a:t> SOSIP.v7</a:t>
            </a:r>
          </a:p>
        </p:txBody>
      </p:sp>
      <p:graphicFrame>
        <p:nvGraphicFramePr>
          <p:cNvPr id="21" name="Tabel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907209"/>
              </p:ext>
            </p:extLst>
          </p:nvPr>
        </p:nvGraphicFramePr>
        <p:xfrm>
          <a:off x="457200" y="4114800"/>
          <a:ext cx="44958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scientists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Sanders/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Shattock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EU (ERC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EAVI2020)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Polymun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Q4 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Q1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2019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ICL &amp; AMC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91" y="4843595"/>
            <a:ext cx="1815589" cy="576101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 rotWithShape="1">
          <a:blip r:embed="rId3"/>
          <a:srcRect t="31930"/>
          <a:stretch/>
        </p:blipFill>
        <p:spPr>
          <a:xfrm>
            <a:off x="6829425" y="4370012"/>
            <a:ext cx="2025586" cy="444778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98" y="5543754"/>
            <a:ext cx="896903" cy="597282"/>
          </a:xfrm>
          <a:prstGeom prst="rect">
            <a:avLst/>
          </a:prstGeom>
        </p:spPr>
      </p:pic>
      <p:sp>
        <p:nvSpPr>
          <p:cNvPr id="28" name="Rechthoek 27"/>
          <p:cNvSpPr/>
          <p:nvPr/>
        </p:nvSpPr>
        <p:spPr>
          <a:xfrm>
            <a:off x="7480299" y="5302836"/>
            <a:ext cx="788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mbria" charset="0"/>
                <a:ea typeface="Cambria" charset="0"/>
                <a:cs typeface="Cambria" charset="0"/>
              </a:rPr>
              <a:t>#681137</a:t>
            </a:r>
          </a:p>
        </p:txBody>
      </p:sp>
      <p:pic>
        <p:nvPicPr>
          <p:cNvPr id="2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975811"/>
            <a:ext cx="1012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4823411"/>
            <a:ext cx="868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4800600" y="5625098"/>
            <a:ext cx="150814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000" dirty="0">
                <a:latin typeface="+mn-lt"/>
              </a:rPr>
              <a:t>ERC-StG-2011-280829</a:t>
            </a:r>
          </a:p>
        </p:txBody>
      </p:sp>
      <p:grpSp>
        <p:nvGrpSpPr>
          <p:cNvPr id="32" name="Groeperen 61">
            <a:extLst>
              <a:ext uri="{FF2B5EF4-FFF2-40B4-BE49-F238E27FC236}">
                <a16:creationId xmlns:a16="http://schemas.microsoft.com/office/drawing/2014/main" id="{BC90ED6B-46D7-4243-A355-EC4140A33551}"/>
              </a:ext>
            </a:extLst>
          </p:cNvPr>
          <p:cNvGrpSpPr/>
          <p:nvPr/>
        </p:nvGrpSpPr>
        <p:grpSpPr>
          <a:xfrm>
            <a:off x="381000" y="1970782"/>
            <a:ext cx="7848600" cy="1839218"/>
            <a:chOff x="381000" y="3294221"/>
            <a:chExt cx="7848600" cy="1839218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4928954F-5CBA-6F48-9C3B-2E2DC6AB8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979462"/>
              <a:ext cx="4191000" cy="1539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id="{611B6A41-A692-D54C-ABF2-A7629DFF7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4066640"/>
              <a:ext cx="83503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0</a:t>
              </a:r>
            </a:p>
          </p:txBody>
        </p: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id="{552C896F-7DFC-7D42-8C10-1FF201AAD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586" y="4066640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2 or 3</a:t>
              </a:r>
            </a:p>
          </p:txBody>
        </p:sp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F8891732-AF85-1C4C-8C51-432F8F1750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4626" y="4688489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8" name="Line 15">
              <a:extLst>
                <a:ext uri="{FF2B5EF4-FFF2-40B4-BE49-F238E27FC236}">
                  <a16:creationId xmlns:a16="http://schemas.microsoft.com/office/drawing/2014/main" id="{FA340432-957D-264A-BC8A-41A00485A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400" y="4495560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4D35853B-7382-2B4F-9CB1-78CEBDE2F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8335" y="4688489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0" name="Line 26">
              <a:extLst>
                <a:ext uri="{FF2B5EF4-FFF2-40B4-BE49-F238E27FC236}">
                  <a16:creationId xmlns:a16="http://schemas.microsoft.com/office/drawing/2014/main" id="{7CB635EA-A1E2-054A-9AB0-5EC922993B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98603" y="4688489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258FC885-92ED-E54B-9442-D20DFA8992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360" y="4688489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2" name="Text Box 19">
              <a:extLst>
                <a:ext uri="{FF2B5EF4-FFF2-40B4-BE49-F238E27FC236}">
                  <a16:creationId xmlns:a16="http://schemas.microsoft.com/office/drawing/2014/main" id="{C849855D-E65D-AA43-B0A4-E62B5FC5C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7586" y="4066639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6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033BC826-3ABB-6B45-B235-4271AF747C73}"/>
                </a:ext>
              </a:extLst>
            </p:cNvPr>
            <p:cNvSpPr txBox="1"/>
            <p:nvPr/>
          </p:nvSpPr>
          <p:spPr>
            <a:xfrm>
              <a:off x="495531" y="3294221"/>
              <a:ext cx="384786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2000" b="1" dirty="0" err="1">
                  <a:latin typeface="Cambria"/>
                  <a:cs typeface="Cambria"/>
                </a:rPr>
                <a:t>Immunogen</a:t>
              </a:r>
              <a:r>
                <a:rPr lang="nl-NL" sz="2000" b="1" dirty="0">
                  <a:latin typeface="Cambria"/>
                  <a:cs typeface="Cambria"/>
                </a:rPr>
                <a:t>: </a:t>
              </a:r>
              <a:r>
                <a:rPr lang="nl-NL" sz="2000" b="1" dirty="0" err="1">
                  <a:latin typeface="Cambria"/>
                  <a:cs typeface="Cambria"/>
                </a:rPr>
                <a:t>ConM</a:t>
              </a:r>
              <a:r>
                <a:rPr lang="nl-NL" sz="2000" b="1" dirty="0">
                  <a:latin typeface="Cambria"/>
                  <a:cs typeface="Cambria"/>
                </a:rPr>
                <a:t> SOSIP.v7</a:t>
              </a:r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DA636933-0F10-AE4E-92DD-74C45178A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3400" y="4497686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5" name="Line 15">
              <a:extLst>
                <a:ext uri="{FF2B5EF4-FFF2-40B4-BE49-F238E27FC236}">
                  <a16:creationId xmlns:a16="http://schemas.microsoft.com/office/drawing/2014/main" id="{EF298633-C310-D34D-9A00-9AA59C6DF3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6400" y="4495560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46" name="Tekstvak 3">
              <a:extLst>
                <a:ext uri="{FF2B5EF4-FFF2-40B4-BE49-F238E27FC236}">
                  <a16:creationId xmlns:a16="http://schemas.microsoft.com/office/drawing/2014/main" id="{9D3B9918-B215-624A-A6E1-A4880A678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465731"/>
              <a:ext cx="7848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nl-NL" sz="1800" b="1" dirty="0">
                <a:latin typeface="Cambria" charset="0"/>
                <a:cs typeface="Cambria" charset="0"/>
              </a:endParaRPr>
            </a:p>
            <a:p>
              <a:pPr eaLnBrk="1" hangingPunct="1"/>
              <a:r>
                <a:rPr lang="nl-NL" sz="1800" b="1" dirty="0" err="1">
                  <a:latin typeface="Cambria" charset="0"/>
                  <a:cs typeface="Cambria" charset="0"/>
                </a:rPr>
                <a:t>Vaccinations</a:t>
              </a:r>
              <a:r>
                <a:rPr lang="nl-NL" sz="1800" b="1" dirty="0">
                  <a:latin typeface="Cambria" charset="0"/>
                  <a:cs typeface="Cambria" charset="0"/>
                </a:rPr>
                <a:t> (</a:t>
              </a:r>
              <a:r>
                <a:rPr lang="nl-NL" sz="1800" b="1" dirty="0" err="1">
                  <a:latin typeface="Cambria" charset="0"/>
                  <a:cs typeface="Cambria" charset="0"/>
                </a:rPr>
                <a:t>months</a:t>
              </a:r>
              <a:r>
                <a:rPr lang="nl-NL" sz="1800" b="1" dirty="0">
                  <a:latin typeface="Cambria" charset="0"/>
                  <a:cs typeface="Cambria" charset="0"/>
                </a:rPr>
                <a:t>)</a:t>
              </a:r>
            </a:p>
          </p:txBody>
        </p:sp>
      </p:grpSp>
      <p:sp>
        <p:nvSpPr>
          <p:cNvPr id="47" name="Text Box 2">
            <a:extLst>
              <a:ext uri="{FF2B5EF4-FFF2-40B4-BE49-F238E27FC236}">
                <a16:creationId xmlns:a16="http://schemas.microsoft.com/office/drawing/2014/main" id="{521B44D8-D0AD-4C47-897D-B4A82DFB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62" y="1367135"/>
            <a:ext cx="8103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2: </a:t>
            </a:r>
            <a:r>
              <a:rPr lang="en-GB" altLang="nl-NL" sz="2000" b="1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 SOSIP.v7, fractional dose (AMC)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EE922B4C-F424-C34F-93F0-4CB73263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62" y="909935"/>
            <a:ext cx="825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1: </a:t>
            </a:r>
            <a:r>
              <a:rPr lang="en-GB" altLang="nl-NL" sz="2000" b="1" dirty="0" err="1">
                <a:solidFill>
                  <a:srgbClr val="000000"/>
                </a:solidFill>
                <a:latin typeface="Cambria" pitchFamily="18" charset="0"/>
              </a:rPr>
              <a:t>ConM</a:t>
            </a:r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 SOSIP.v7, </a:t>
            </a:r>
            <a:r>
              <a:rPr lang="en-GB" altLang="nl-NL" sz="2000" b="1" dirty="0" err="1">
                <a:solidFill>
                  <a:srgbClr val="000000"/>
                </a:solidFill>
                <a:latin typeface="Cambria" pitchFamily="18" charset="0"/>
              </a:rPr>
              <a:t>ConS</a:t>
            </a:r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 SLUFO , +/- cross-linking (ICL) 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93B01A2E-6DE6-5441-B5AD-B2ADBB233289}"/>
              </a:ext>
            </a:extLst>
          </p:cNvPr>
          <p:cNvSpPr txBox="1">
            <a:spLocks/>
          </p:cNvSpPr>
          <p:nvPr/>
        </p:nvSpPr>
        <p:spPr>
          <a:xfrm>
            <a:off x="5411406" y="1792254"/>
            <a:ext cx="3655187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Wingdings 2" charset="0"/>
              <a:buNone/>
              <a:defRPr sz="2400" b="1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65000"/>
              <a:buFont typeface="Wingdings 2" charset="0"/>
              <a:buNone/>
              <a:defRPr sz="2000"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914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Monotype Sorts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371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18288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2860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just"/>
            <a:r>
              <a:rPr lang="en-US" sz="160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Goals: 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the safety and immunogenicity of </a:t>
            </a:r>
            <a:r>
              <a:rPr lang="en-US" sz="1600" b="0" kern="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ConM</a:t>
            </a:r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SOSIP.v7 in healthy adults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t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he </a:t>
            </a:r>
            <a:r>
              <a:rPr lang="en-US" sz="1600" b="0" kern="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ConM</a:t>
            </a:r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SOSIP.v7 trimer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can induce Tier-2 neutralizing antibody responses in humans</a:t>
            </a:r>
          </a:p>
        </p:txBody>
      </p:sp>
    </p:spTree>
    <p:extLst>
      <p:ext uri="{BB962C8B-B14F-4D97-AF65-F5344CB8AC3E}">
        <p14:creationId xmlns:p14="http://schemas.microsoft.com/office/powerpoint/2010/main" val="247887899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0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Novel </a:t>
            </a:r>
            <a:r>
              <a:rPr lang="en-GB" altLang="nl-NL" sz="3200" b="1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 immunogens based on 3 hypotheses</a:t>
            </a:r>
          </a:p>
        </p:txBody>
      </p:sp>
      <p:sp>
        <p:nvSpPr>
          <p:cNvPr id="242" name="Text Box 2"/>
          <p:cNvSpPr txBox="1">
            <a:spLocks noChangeArrowheads="1"/>
          </p:cNvSpPr>
          <p:nvPr/>
        </p:nvSpPr>
        <p:spPr bwMode="auto">
          <a:xfrm>
            <a:off x="152401" y="838200"/>
            <a:ext cx="890660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1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: non-native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forms (gp120,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uncleaved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gp140) do not induce neutralizing antibodies against primary (Tier-2) viruses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1: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native-like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trimer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should induce Tier-2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BG505 SOSIP.664</a:t>
            </a:r>
            <a:r>
              <a:rPr lang="en-GB" altLang="nl-NL" sz="1800" dirty="0">
                <a:latin typeface="Cambria" pitchFamily="18" charset="0"/>
              </a:rPr>
              <a:t> and </a:t>
            </a:r>
            <a:r>
              <a:rPr lang="en-GB" altLang="nl-NL" sz="1800" b="1" dirty="0" err="1">
                <a:latin typeface="Cambria" pitchFamily="18" charset="0"/>
              </a:rPr>
              <a:t>ConM</a:t>
            </a:r>
            <a:r>
              <a:rPr lang="en-GB" altLang="nl-NL" sz="1800" b="1" dirty="0">
                <a:latin typeface="Cambria" pitchFamily="18" charset="0"/>
              </a:rPr>
              <a:t> SOSIP.v7</a:t>
            </a:r>
          </a:p>
          <a:p>
            <a:pPr algn="just" eaLnBrk="1" hangingPunct="1"/>
            <a:endParaRPr lang="en-GB" altLang="nl-NL" sz="1800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In HIV-1 infected individuals broadly neutralizing antibodies do not emerge instantly in response to one antigen, but they are a product of co-evolution between the escaping virus and the chasing immune system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Immunization with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lineage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(sequential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series) from individuals developing broadly neutralizing antibodies might induce similar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u="sng" dirty="0">
                <a:latin typeface="Cambria" pitchFamily="18" charset="0"/>
              </a:rPr>
              <a:t>immunogens:</a:t>
            </a:r>
            <a:r>
              <a:rPr lang="en-GB" altLang="nl-NL" sz="1800" dirty="0">
                <a:latin typeface="Cambria" pitchFamily="18" charset="0"/>
              </a:rPr>
              <a:t> </a:t>
            </a:r>
            <a:r>
              <a:rPr lang="en-GB" altLang="nl-NL" sz="1800" b="1" dirty="0">
                <a:latin typeface="Cambria" pitchFamily="18" charset="0"/>
              </a:rPr>
              <a:t>CH505 gp120 series</a:t>
            </a: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current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vaccines generally do not engage the germline precursors of known broadly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engineered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germline-targeting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that do engage these germline </a:t>
            </a:r>
            <a:r>
              <a:rPr lang="en-GB" altLang="nl-NL" sz="1800" dirty="0">
                <a:latin typeface="Cambria" pitchFamily="18" charset="0"/>
              </a:rPr>
              <a:t>precursors might prime broadly neutralizing antibody lineages</a:t>
            </a:r>
          </a:p>
          <a:p>
            <a:pPr algn="just" eaLnBrk="1" hangingPunct="1"/>
            <a:r>
              <a:rPr lang="en-GB" altLang="nl-NL" sz="1800" u="sng" dirty="0"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eOD-GT8 60mer </a:t>
            </a:r>
            <a:r>
              <a:rPr lang="en-GB" altLang="nl-NL" sz="1800" dirty="0">
                <a:latin typeface="Cambria" pitchFamily="18" charset="0"/>
              </a:rPr>
              <a:t>and </a:t>
            </a:r>
            <a:r>
              <a:rPr lang="en-GB" altLang="nl-NL" sz="1800" b="1" dirty="0">
                <a:latin typeface="Cambria" pitchFamily="18" charset="0"/>
              </a:rPr>
              <a:t>BG505 SOSIP.v4.1-GT1.1</a:t>
            </a:r>
          </a:p>
          <a:p>
            <a:pPr algn="just" eaLnBrk="1" hangingPunct="1"/>
            <a:endParaRPr lang="en-GB" altLang="nl-NL" sz="1800" u="sng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72383-29B4-7D40-B53A-2F686A86880D}"/>
              </a:ext>
            </a:extLst>
          </p:cNvPr>
          <p:cNvSpPr/>
          <p:nvPr/>
        </p:nvSpPr>
        <p:spPr bwMode="auto">
          <a:xfrm>
            <a:off x="161195" y="4572000"/>
            <a:ext cx="8906605" cy="1676400"/>
          </a:xfrm>
          <a:prstGeom prst="rect">
            <a:avLst/>
          </a:prstGeom>
          <a:solidFill>
            <a:schemeClr val="bg1">
              <a:alpha val="78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16222F0-B3FE-794F-818E-3CBD0452B36C}"/>
              </a:ext>
            </a:extLst>
          </p:cNvPr>
          <p:cNvSpPr/>
          <p:nvPr/>
        </p:nvSpPr>
        <p:spPr bwMode="auto">
          <a:xfrm>
            <a:off x="0" y="838200"/>
            <a:ext cx="8906605" cy="1600200"/>
          </a:xfrm>
          <a:prstGeom prst="rect">
            <a:avLst/>
          </a:prstGeom>
          <a:solidFill>
            <a:schemeClr val="bg1">
              <a:alpha val="78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4328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B18CC0E-D5B0-054E-9E20-666895E7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8497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Disclosure of potential competing interests</a:t>
            </a:r>
          </a:p>
          <a:p>
            <a:pPr algn="ctr" eaLnBrk="1" hangingPunct="1"/>
            <a:endParaRPr lang="en-GB" altLang="nl-NL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GB" altLang="nl-NL" sz="3200" dirty="0">
                <a:solidFill>
                  <a:srgbClr val="000000"/>
                </a:solidFill>
                <a:latin typeface="Cambria" pitchFamily="18" charset="0"/>
              </a:rPr>
              <a:t>My research group receives funding from Janssen Vaccines</a:t>
            </a:r>
            <a:endParaRPr lang="en-GB" altLang="nl-NL" sz="3200" b="1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endParaRPr lang="en-GB" altLang="nl-NL" sz="3200" b="1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GB" altLang="nl-NL" sz="3200" dirty="0">
                <a:solidFill>
                  <a:srgbClr val="000000"/>
                </a:solidFill>
                <a:latin typeface="Cambria" pitchFamily="18" charset="0"/>
              </a:rPr>
              <a:t>I am listed on patents and patent applications related to stable HIV-1 envelope trimer vaccines</a:t>
            </a:r>
          </a:p>
        </p:txBody>
      </p:sp>
    </p:spTree>
    <p:extLst>
      <p:ext uri="{BB962C8B-B14F-4D97-AF65-F5344CB8AC3E}">
        <p14:creationId xmlns:p14="http://schemas.microsoft.com/office/powerpoint/2010/main" val="271760049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Afbeelding 2">
            <a:extLst>
              <a:ext uri="{FF2B5EF4-FFF2-40B4-BE49-F238E27FC236}">
                <a16:creationId xmlns:a16="http://schemas.microsoft.com/office/drawing/2014/main" id="{C415E342-417F-5B49-B2F2-9FB2146C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3050" r="2151" b="9460"/>
          <a:stretch>
            <a:fillRect/>
          </a:stretch>
        </p:blipFill>
        <p:spPr bwMode="auto">
          <a:xfrm>
            <a:off x="1143000" y="1352550"/>
            <a:ext cx="65849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kstvak 4">
            <a:extLst>
              <a:ext uri="{FF2B5EF4-FFF2-40B4-BE49-F238E27FC236}">
                <a16:creationId xmlns:a16="http://schemas.microsoft.com/office/drawing/2014/main" id="{E254ECF2-6A4D-E647-896E-81CFB0958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5802313"/>
            <a:ext cx="4008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anose="02040503050406030204" pitchFamily="18" charset="0"/>
              </a:rPr>
              <a:t>Derdeyn CA </a:t>
            </a:r>
            <a:r>
              <a:rPr lang="nl-NL" altLang="nl-NL" sz="1400" i="1">
                <a:latin typeface="Cambria" panose="02040503050406030204" pitchFamily="18" charset="0"/>
              </a:rPr>
              <a:t>et al. </a:t>
            </a:r>
            <a:r>
              <a:rPr lang="nl-NL" altLang="nl-NL" sz="1400">
                <a:latin typeface="Cambria" panose="02040503050406030204" pitchFamily="18" charset="0"/>
              </a:rPr>
              <a:t>2014. </a:t>
            </a:r>
            <a:r>
              <a:rPr lang="nl-NL" altLang="nl-NL" sz="1400" i="1">
                <a:latin typeface="Cambria" panose="02040503050406030204" pitchFamily="18" charset="0"/>
              </a:rPr>
              <a:t>Curr.Opin.HIV AIDS </a:t>
            </a:r>
            <a:r>
              <a:rPr lang="nl-NL" altLang="nl-NL" sz="1400" b="1">
                <a:latin typeface="Cambria" panose="02040503050406030204" pitchFamily="18" charset="0"/>
              </a:rPr>
              <a:t>9</a:t>
            </a:r>
            <a:r>
              <a:rPr lang="nl-NL" altLang="nl-NL" sz="1400">
                <a:latin typeface="Cambria" panose="02040503050406030204" pitchFamily="18" charset="0"/>
              </a:rPr>
              <a:t>:210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9B406557-AD6A-7648-8552-0F1B39268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77800"/>
            <a:ext cx="6661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sz="2800" b="1">
                <a:solidFill>
                  <a:srgbClr val="000000"/>
                </a:solidFill>
                <a:latin typeface="Cambria" panose="02040503050406030204" pitchFamily="18" charset="0"/>
              </a:rPr>
              <a:t>bNAbs evolve from strain-specific NAbs </a:t>
            </a:r>
          </a:p>
          <a:p>
            <a:pPr algn="ctr" eaLnBrk="1" hangingPunct="1"/>
            <a:r>
              <a:rPr lang="en-GB" altLang="nl-NL" sz="2800" b="1">
                <a:solidFill>
                  <a:srgbClr val="000000"/>
                </a:solidFill>
                <a:latin typeface="Cambria" panose="02040503050406030204" pitchFamily="18" charset="0"/>
              </a:rPr>
              <a:t>by adapting to viral escape variants</a:t>
            </a:r>
          </a:p>
        </p:txBody>
      </p:sp>
    </p:spTree>
    <p:extLst>
      <p:ext uri="{BB962C8B-B14F-4D97-AF65-F5344CB8AC3E}">
        <p14:creationId xmlns:p14="http://schemas.microsoft.com/office/powerpoint/2010/main" val="16473214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kstvak 3"/>
          <p:cNvSpPr txBox="1">
            <a:spLocks noChangeArrowheads="1"/>
          </p:cNvSpPr>
          <p:nvPr/>
        </p:nvSpPr>
        <p:spPr bwMode="auto">
          <a:xfrm>
            <a:off x="612975" y="152400"/>
            <a:ext cx="7845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 err="1">
                <a:latin typeface="Cambria" charset="0"/>
              </a:rPr>
              <a:t>Lineage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CH505 gp120 series</a:t>
            </a:r>
          </a:p>
        </p:txBody>
      </p:sp>
      <p:sp>
        <p:nvSpPr>
          <p:cNvPr id="4" name="Tekstvak 22"/>
          <p:cNvSpPr txBox="1">
            <a:spLocks noChangeArrowheads="1"/>
          </p:cNvSpPr>
          <p:nvPr/>
        </p:nvSpPr>
        <p:spPr bwMode="auto">
          <a:xfrm>
            <a:off x="7036538" y="5864423"/>
            <a:ext cx="20312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nl-NL" altLang="nl-NL" sz="1400" dirty="0" err="1">
                <a:latin typeface="Cambria" charset="0"/>
              </a:rPr>
              <a:t>Courtesy</a:t>
            </a:r>
            <a:r>
              <a:rPr lang="nl-NL" altLang="nl-NL" sz="1400" dirty="0">
                <a:latin typeface="Cambria" charset="0"/>
              </a:rPr>
              <a:t> of Bart </a:t>
            </a:r>
            <a:r>
              <a:rPr lang="nl-NL" altLang="nl-NL" sz="1400" dirty="0" err="1">
                <a:latin typeface="Cambria" charset="0"/>
              </a:rPr>
              <a:t>Haynes</a:t>
            </a:r>
            <a:endParaRPr lang="nl-NL" altLang="nl-NL" sz="1400" dirty="0">
              <a:latin typeface="Cambria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766373" y="1309373"/>
            <a:ext cx="7996627" cy="4558027"/>
            <a:chOff x="345290" y="1098613"/>
            <a:chExt cx="9236313" cy="592813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609" y="6283373"/>
              <a:ext cx="2594994" cy="74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70"/>
            <p:cNvGrpSpPr>
              <a:grpSpLocks noChangeAspect="1"/>
            </p:cNvGrpSpPr>
            <p:nvPr/>
          </p:nvGrpSpPr>
          <p:grpSpPr>
            <a:xfrm>
              <a:off x="867155" y="3733800"/>
              <a:ext cx="7133845" cy="1828800"/>
              <a:chOff x="262801" y="2209800"/>
              <a:chExt cx="8426504" cy="2160180"/>
            </a:xfrm>
          </p:grpSpPr>
          <p:pic>
            <p:nvPicPr>
              <p:cNvPr id="10" name="Picture 82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2" t="34184" r="28495" b="27891"/>
              <a:stretch/>
            </p:blipFill>
            <p:spPr bwMode="auto">
              <a:xfrm>
                <a:off x="1576653" y="3285459"/>
                <a:ext cx="6948377" cy="10845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 rot="17847509">
                <a:off x="1506522" y="2908291"/>
                <a:ext cx="667552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UCA</a:t>
                </a:r>
              </a:p>
            </p:txBody>
          </p:sp>
          <p:sp>
            <p:nvSpPr>
              <p:cNvPr id="12" name="TextBox 27"/>
              <p:cNvSpPr txBox="1"/>
              <p:nvPr/>
            </p:nvSpPr>
            <p:spPr>
              <a:xfrm rot="17847509">
                <a:off x="1853807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IA8</a:t>
                </a:r>
              </a:p>
            </p:txBody>
          </p:sp>
          <p:sp>
            <p:nvSpPr>
              <p:cNvPr id="13" name="TextBox 28"/>
              <p:cNvSpPr txBox="1"/>
              <p:nvPr/>
            </p:nvSpPr>
            <p:spPr>
              <a:xfrm rot="17847509">
                <a:off x="2145517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IA7</a:t>
                </a:r>
              </a:p>
            </p:txBody>
          </p:sp>
          <p:sp>
            <p:nvSpPr>
              <p:cNvPr id="14" name="TextBox 29"/>
              <p:cNvSpPr txBox="1"/>
              <p:nvPr/>
            </p:nvSpPr>
            <p:spPr>
              <a:xfrm rot="17847509">
                <a:off x="2435082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IA6</a:t>
                </a:r>
              </a:p>
            </p:txBody>
          </p:sp>
          <p:sp>
            <p:nvSpPr>
              <p:cNvPr id="15" name="TextBox 30"/>
              <p:cNvSpPr txBox="1"/>
              <p:nvPr/>
            </p:nvSpPr>
            <p:spPr>
              <a:xfrm rot="17847509">
                <a:off x="2773549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IA4</a:t>
                </a:r>
              </a:p>
            </p:txBody>
          </p:sp>
          <p:sp>
            <p:nvSpPr>
              <p:cNvPr id="16" name="TextBox 31"/>
              <p:cNvSpPr txBox="1"/>
              <p:nvPr/>
            </p:nvSpPr>
            <p:spPr>
              <a:xfrm rot="17847509">
                <a:off x="3048043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CH187</a:t>
                </a:r>
              </a:p>
            </p:txBody>
          </p:sp>
          <p:sp>
            <p:nvSpPr>
              <p:cNvPr id="17" name="TextBox 32"/>
              <p:cNvSpPr txBox="1"/>
              <p:nvPr/>
            </p:nvSpPr>
            <p:spPr>
              <a:xfrm rot="17847509">
                <a:off x="3349798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CH188</a:t>
                </a:r>
              </a:p>
            </p:txBody>
          </p:sp>
          <p:sp>
            <p:nvSpPr>
              <p:cNvPr id="18" name="TextBox 33"/>
              <p:cNvSpPr txBox="1"/>
              <p:nvPr/>
            </p:nvSpPr>
            <p:spPr>
              <a:xfrm rot="17847509">
                <a:off x="3645242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CH186</a:t>
                </a:r>
              </a:p>
            </p:txBody>
          </p:sp>
          <p:sp>
            <p:nvSpPr>
              <p:cNvPr id="19" name="TextBox 34"/>
              <p:cNvSpPr txBox="1"/>
              <p:nvPr/>
            </p:nvSpPr>
            <p:spPr>
              <a:xfrm rot="17847509">
                <a:off x="3941178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CH120</a:t>
                </a:r>
              </a:p>
            </p:txBody>
          </p:sp>
          <p:sp>
            <p:nvSpPr>
              <p:cNvPr id="20" name="TextBox 35"/>
              <p:cNvSpPr txBox="1"/>
              <p:nvPr/>
            </p:nvSpPr>
            <p:spPr>
              <a:xfrm rot="17847509">
                <a:off x="4292634" y="2822944"/>
                <a:ext cx="787584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IA92U</a:t>
                </a:r>
              </a:p>
            </p:txBody>
          </p:sp>
          <p:sp>
            <p:nvSpPr>
              <p:cNvPr id="21" name="TextBox 36"/>
              <p:cNvSpPr txBox="1"/>
              <p:nvPr/>
            </p:nvSpPr>
            <p:spPr>
              <a:xfrm rot="17847509">
                <a:off x="4630675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IA3</a:t>
                </a:r>
              </a:p>
            </p:txBody>
          </p:sp>
          <p:sp>
            <p:nvSpPr>
              <p:cNvPr id="22" name="TextBox 37"/>
              <p:cNvSpPr txBox="1"/>
              <p:nvPr/>
            </p:nvSpPr>
            <p:spPr>
              <a:xfrm rot="17847509">
                <a:off x="4922384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IA2</a:t>
                </a:r>
              </a:p>
            </p:txBody>
          </p:sp>
          <p:sp>
            <p:nvSpPr>
              <p:cNvPr id="23" name="TextBox 38"/>
              <p:cNvSpPr txBox="1"/>
              <p:nvPr/>
            </p:nvSpPr>
            <p:spPr>
              <a:xfrm rot="17847509">
                <a:off x="5211951" y="2959498"/>
                <a:ext cx="552139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IA1</a:t>
                </a:r>
              </a:p>
            </p:txBody>
          </p:sp>
          <p:sp>
            <p:nvSpPr>
              <p:cNvPr id="24" name="TextBox 39"/>
              <p:cNvSpPr txBox="1"/>
              <p:nvPr/>
            </p:nvSpPr>
            <p:spPr>
              <a:xfrm rot="17847509">
                <a:off x="5484674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CH104</a:t>
                </a:r>
              </a:p>
            </p:txBody>
          </p:sp>
          <p:sp>
            <p:nvSpPr>
              <p:cNvPr id="25" name="TextBox 40"/>
              <p:cNvSpPr txBox="1"/>
              <p:nvPr/>
            </p:nvSpPr>
            <p:spPr>
              <a:xfrm rot="17847509">
                <a:off x="5823142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CH105</a:t>
                </a:r>
              </a:p>
            </p:txBody>
          </p:sp>
          <p:sp>
            <p:nvSpPr>
              <p:cNvPr id="26" name="TextBox 41"/>
              <p:cNvSpPr txBox="1"/>
              <p:nvPr/>
            </p:nvSpPr>
            <p:spPr>
              <a:xfrm rot="17847509">
                <a:off x="6127942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CH106</a:t>
                </a:r>
              </a:p>
            </p:txBody>
          </p:sp>
          <p:sp>
            <p:nvSpPr>
              <p:cNvPr id="27" name="TextBox 42"/>
              <p:cNvSpPr txBox="1"/>
              <p:nvPr/>
            </p:nvSpPr>
            <p:spPr>
              <a:xfrm rot="17847509">
                <a:off x="6475274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CH103</a:t>
                </a:r>
              </a:p>
            </p:txBody>
          </p:sp>
          <p:sp>
            <p:nvSpPr>
              <p:cNvPr id="28" name="TextBox 43"/>
              <p:cNvSpPr txBox="1"/>
              <p:nvPr/>
            </p:nvSpPr>
            <p:spPr>
              <a:xfrm rot="17847509">
                <a:off x="6813742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CH243</a:t>
                </a:r>
              </a:p>
            </p:txBody>
          </p:sp>
          <p:sp>
            <p:nvSpPr>
              <p:cNvPr id="29" name="TextBox 44"/>
              <p:cNvSpPr txBox="1"/>
              <p:nvPr/>
            </p:nvSpPr>
            <p:spPr>
              <a:xfrm rot="17847509">
                <a:off x="7118543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CH244</a:t>
                </a:r>
              </a:p>
            </p:txBody>
          </p:sp>
          <p:sp>
            <p:nvSpPr>
              <p:cNvPr id="30" name="TextBox 45"/>
              <p:cNvSpPr txBox="1"/>
              <p:nvPr/>
            </p:nvSpPr>
            <p:spPr>
              <a:xfrm rot="17847509">
                <a:off x="7388398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CH245</a:t>
                </a:r>
              </a:p>
            </p:txBody>
          </p:sp>
          <p:sp>
            <p:nvSpPr>
              <p:cNvPr id="31" name="TextBox 46"/>
              <p:cNvSpPr txBox="1"/>
              <p:nvPr/>
            </p:nvSpPr>
            <p:spPr>
              <a:xfrm rot="17847509">
                <a:off x="7726866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CH247</a:t>
                </a:r>
              </a:p>
            </p:txBody>
          </p:sp>
          <p:sp>
            <p:nvSpPr>
              <p:cNvPr id="32" name="TextBox 47"/>
              <p:cNvSpPr txBox="1"/>
              <p:nvPr/>
            </p:nvSpPr>
            <p:spPr>
              <a:xfrm rot="17847509">
                <a:off x="8031665" y="2798054"/>
                <a:ext cx="838366" cy="31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CH248</a:t>
                </a:r>
              </a:p>
            </p:txBody>
          </p:sp>
          <p:sp>
            <p:nvSpPr>
              <p:cNvPr id="33" name="TextBox 11"/>
              <p:cNvSpPr txBox="1"/>
              <p:nvPr/>
            </p:nvSpPr>
            <p:spPr>
              <a:xfrm>
                <a:off x="1140642" y="3254600"/>
                <a:ext cx="441066" cy="35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</a:t>
                </a:r>
              </a:p>
            </p:txBody>
          </p:sp>
          <p:sp>
            <p:nvSpPr>
              <p:cNvPr id="34" name="TextBox 48"/>
              <p:cNvSpPr txBox="1"/>
              <p:nvPr/>
            </p:nvSpPr>
            <p:spPr>
              <a:xfrm>
                <a:off x="910842" y="3505201"/>
                <a:ext cx="639671" cy="35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wk53</a:t>
                </a:r>
              </a:p>
            </p:txBody>
          </p:sp>
          <p:sp>
            <p:nvSpPr>
              <p:cNvPr id="35" name="TextBox 49"/>
              <p:cNvSpPr txBox="1"/>
              <p:nvPr/>
            </p:nvSpPr>
            <p:spPr>
              <a:xfrm>
                <a:off x="912005" y="3755066"/>
                <a:ext cx="639671" cy="35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wk78</a:t>
                </a:r>
              </a:p>
            </p:txBody>
          </p:sp>
          <p:sp>
            <p:nvSpPr>
              <p:cNvPr id="36" name="TextBox 50"/>
              <p:cNvSpPr txBox="1"/>
              <p:nvPr/>
            </p:nvSpPr>
            <p:spPr>
              <a:xfrm>
                <a:off x="813376" y="4004846"/>
                <a:ext cx="730697" cy="35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wk100</a:t>
                </a:r>
              </a:p>
            </p:txBody>
          </p:sp>
          <p:sp>
            <p:nvSpPr>
              <p:cNvPr id="37" name="TextBox 13"/>
              <p:cNvSpPr txBox="1"/>
              <p:nvPr/>
            </p:nvSpPr>
            <p:spPr>
              <a:xfrm>
                <a:off x="3276600" y="2209800"/>
                <a:ext cx="2551232" cy="35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Arial Black" panose="020B0A04020102020204" pitchFamily="34" charset="0"/>
                  </a:rPr>
                  <a:t>CH103 lineage antibodies</a:t>
                </a:r>
              </a:p>
            </p:txBody>
          </p:sp>
          <p:cxnSp>
            <p:nvCxnSpPr>
              <p:cNvPr id="38" name="Straight Connector 17"/>
              <p:cNvCxnSpPr/>
              <p:nvPr/>
            </p:nvCxnSpPr>
            <p:spPr>
              <a:xfrm>
                <a:off x="1905333" y="2564383"/>
                <a:ext cx="67839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51"/>
              <p:cNvSpPr txBox="1"/>
              <p:nvPr/>
            </p:nvSpPr>
            <p:spPr>
              <a:xfrm rot="16200000">
                <a:off x="24477" y="3588122"/>
                <a:ext cx="993019" cy="5163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Arial Black" panose="020B0A04020102020204" pitchFamily="34" charset="0"/>
                  </a:rPr>
                  <a:t>CH505 </a:t>
                </a:r>
              </a:p>
              <a:p>
                <a:pPr algn="ctr"/>
                <a:r>
                  <a:rPr lang="en-US" sz="1000" dirty="0">
                    <a:latin typeface="Arial Black" panose="020B0A04020102020204" pitchFamily="34" charset="0"/>
                  </a:rPr>
                  <a:t>Envs</a:t>
                </a:r>
              </a:p>
            </p:txBody>
          </p:sp>
          <p:cxnSp>
            <p:nvCxnSpPr>
              <p:cNvPr id="40" name="Straight Connector 53"/>
              <p:cNvCxnSpPr/>
              <p:nvPr/>
            </p:nvCxnSpPr>
            <p:spPr>
              <a:xfrm>
                <a:off x="813376" y="3317358"/>
                <a:ext cx="0" cy="9569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69"/>
            <p:cNvGrpSpPr>
              <a:grpSpLocks noChangeAspect="1"/>
            </p:cNvGrpSpPr>
            <p:nvPr/>
          </p:nvGrpSpPr>
          <p:grpSpPr>
            <a:xfrm>
              <a:off x="2590801" y="5486403"/>
              <a:ext cx="3904727" cy="715408"/>
              <a:chOff x="2667000" y="4989780"/>
              <a:chExt cx="4441949" cy="813835"/>
            </a:xfrm>
          </p:grpSpPr>
          <p:pic>
            <p:nvPicPr>
              <p:cNvPr id="42" name="Picture 82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66" t="74430" r="5507" b="16662"/>
              <a:stretch/>
            </p:blipFill>
            <p:spPr bwMode="auto">
              <a:xfrm>
                <a:off x="2667000" y="4989780"/>
                <a:ext cx="4441949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TextBox 59"/>
              <p:cNvSpPr txBox="1"/>
              <p:nvPr/>
            </p:nvSpPr>
            <p:spPr>
              <a:xfrm>
                <a:off x="2971800" y="5213499"/>
                <a:ext cx="536352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0.09</a:t>
                </a:r>
              </a:p>
            </p:txBody>
          </p:sp>
          <p:sp>
            <p:nvSpPr>
              <p:cNvPr id="44" name="TextBox 60"/>
              <p:cNvSpPr txBox="1"/>
              <p:nvPr/>
            </p:nvSpPr>
            <p:spPr>
              <a:xfrm>
                <a:off x="3392743" y="5215267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1.7</a:t>
                </a:r>
              </a:p>
            </p:txBody>
          </p:sp>
          <p:sp>
            <p:nvSpPr>
              <p:cNvPr id="45" name="TextBox 61"/>
              <p:cNvSpPr txBox="1"/>
              <p:nvPr/>
            </p:nvSpPr>
            <p:spPr>
              <a:xfrm>
                <a:off x="3839310" y="5215267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3.3</a:t>
                </a:r>
              </a:p>
            </p:txBody>
          </p:sp>
          <p:sp>
            <p:nvSpPr>
              <p:cNvPr id="46" name="TextBox 62"/>
              <p:cNvSpPr txBox="1"/>
              <p:nvPr/>
            </p:nvSpPr>
            <p:spPr>
              <a:xfrm>
                <a:off x="4241576" y="5213499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4.9</a:t>
                </a:r>
              </a:p>
            </p:txBody>
          </p:sp>
          <p:sp>
            <p:nvSpPr>
              <p:cNvPr id="47" name="TextBox 63"/>
              <p:cNvSpPr txBox="1"/>
              <p:nvPr/>
            </p:nvSpPr>
            <p:spPr>
              <a:xfrm>
                <a:off x="4688143" y="5213499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6.5</a:t>
                </a:r>
              </a:p>
            </p:txBody>
          </p:sp>
          <p:sp>
            <p:nvSpPr>
              <p:cNvPr id="48" name="TextBox 64"/>
              <p:cNvSpPr txBox="1"/>
              <p:nvPr/>
            </p:nvSpPr>
            <p:spPr>
              <a:xfrm>
                <a:off x="5111675" y="5215267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8.1</a:t>
                </a:r>
              </a:p>
            </p:txBody>
          </p:sp>
          <p:sp>
            <p:nvSpPr>
              <p:cNvPr id="49" name="TextBox 65"/>
              <p:cNvSpPr txBox="1"/>
              <p:nvPr/>
            </p:nvSpPr>
            <p:spPr>
              <a:xfrm>
                <a:off x="5536977" y="5213499"/>
                <a:ext cx="44868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9.7</a:t>
                </a:r>
              </a:p>
            </p:txBody>
          </p:sp>
          <p:sp>
            <p:nvSpPr>
              <p:cNvPr id="50" name="TextBox 66"/>
              <p:cNvSpPr txBox="1"/>
              <p:nvPr/>
            </p:nvSpPr>
            <p:spPr>
              <a:xfrm>
                <a:off x="5917976" y="5215267"/>
                <a:ext cx="536352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11.3</a:t>
                </a:r>
              </a:p>
            </p:txBody>
          </p:sp>
          <p:sp>
            <p:nvSpPr>
              <p:cNvPr id="51" name="TextBox 67"/>
              <p:cNvSpPr txBox="1"/>
              <p:nvPr/>
            </p:nvSpPr>
            <p:spPr>
              <a:xfrm>
                <a:off x="6345867" y="5225901"/>
                <a:ext cx="536352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12.9</a:t>
                </a:r>
              </a:p>
            </p:txBody>
          </p:sp>
          <p:sp>
            <p:nvSpPr>
              <p:cNvPr id="52" name="TextBox 68"/>
              <p:cNvSpPr txBox="1"/>
              <p:nvPr/>
            </p:nvSpPr>
            <p:spPr>
              <a:xfrm>
                <a:off x="3886200" y="5462157"/>
                <a:ext cx="2002757" cy="341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Binding titer (Log AUC)</a:t>
                </a:r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3"/>
            <a:stretch/>
          </p:blipFill>
          <p:spPr bwMode="auto">
            <a:xfrm>
              <a:off x="1143000" y="1510390"/>
              <a:ext cx="670917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345290" y="1431213"/>
              <a:ext cx="576571" cy="300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Env: 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118978" y="3273623"/>
              <a:ext cx="753465" cy="300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CC"/>
                  </a:solidFill>
                  <a:latin typeface="Arial Black" panose="020B0A04020102020204" pitchFamily="34" charset="0"/>
                </a:rPr>
                <a:t> CH103</a:t>
              </a:r>
            </a:p>
          </p:txBody>
        </p:sp>
        <p:sp>
          <p:nvSpPr>
            <p:cNvPr id="57" name="Rectangle 72"/>
            <p:cNvSpPr/>
            <p:nvPr/>
          </p:nvSpPr>
          <p:spPr>
            <a:xfrm>
              <a:off x="2743200" y="1296277"/>
              <a:ext cx="914400" cy="5189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CH505 </a:t>
              </a:r>
            </a:p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wk53</a:t>
              </a:r>
            </a:p>
          </p:txBody>
        </p:sp>
        <p:sp>
          <p:nvSpPr>
            <p:cNvPr id="58" name="Rectangle 73"/>
            <p:cNvSpPr/>
            <p:nvPr/>
          </p:nvSpPr>
          <p:spPr>
            <a:xfrm>
              <a:off x="4114800" y="1281790"/>
              <a:ext cx="914400" cy="5189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CH505 </a:t>
              </a:r>
            </a:p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wk78</a:t>
              </a:r>
            </a:p>
          </p:txBody>
        </p:sp>
        <p:sp>
          <p:nvSpPr>
            <p:cNvPr id="59" name="Rectangle 74"/>
            <p:cNvSpPr/>
            <p:nvPr/>
          </p:nvSpPr>
          <p:spPr>
            <a:xfrm>
              <a:off x="5486400" y="1292676"/>
              <a:ext cx="914400" cy="5189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CH505 </a:t>
              </a:r>
            </a:p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wk100</a:t>
              </a:r>
            </a:p>
          </p:txBody>
        </p:sp>
        <p:cxnSp>
          <p:nvCxnSpPr>
            <p:cNvPr id="60" name="Straight Connector 75"/>
            <p:cNvCxnSpPr/>
            <p:nvPr/>
          </p:nvCxnSpPr>
          <p:spPr>
            <a:xfrm>
              <a:off x="2819400" y="3200400"/>
              <a:ext cx="3505200" cy="0"/>
            </a:xfrm>
            <a:prstGeom prst="line">
              <a:avLst/>
            </a:prstGeom>
            <a:ln w="508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6"/>
            <p:cNvSpPr txBox="1"/>
            <p:nvPr/>
          </p:nvSpPr>
          <p:spPr>
            <a:xfrm>
              <a:off x="2362200" y="3273623"/>
              <a:ext cx="4383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CH103 lineage intermediate antibodies</a:t>
              </a:r>
            </a:p>
          </p:txBody>
        </p:sp>
        <p:sp>
          <p:nvSpPr>
            <p:cNvPr id="62" name="Rectangle 77"/>
            <p:cNvSpPr/>
            <p:nvPr/>
          </p:nvSpPr>
          <p:spPr>
            <a:xfrm>
              <a:off x="1524000" y="1292676"/>
              <a:ext cx="914400" cy="5189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CH505 </a:t>
              </a:r>
            </a:p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T/F</a:t>
              </a:r>
            </a:p>
          </p:txBody>
        </p:sp>
        <p:sp>
          <p:nvSpPr>
            <p:cNvPr id="63" name="Rectangle 78"/>
            <p:cNvSpPr/>
            <p:nvPr/>
          </p:nvSpPr>
          <p:spPr>
            <a:xfrm>
              <a:off x="6781800" y="1292678"/>
              <a:ext cx="914400" cy="5189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CH505 </a:t>
              </a:r>
            </a:p>
            <a:p>
              <a:pPr algn="ctr"/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wk136</a:t>
              </a:r>
            </a:p>
          </p:txBody>
        </p:sp>
        <p:sp>
          <p:nvSpPr>
            <p:cNvPr id="64" name="TextBox 81"/>
            <p:cNvSpPr txBox="1"/>
            <p:nvPr/>
          </p:nvSpPr>
          <p:spPr>
            <a:xfrm>
              <a:off x="1255856" y="3273623"/>
              <a:ext cx="536287" cy="300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 Black" panose="020B0A04020102020204" pitchFamily="34" charset="0"/>
                </a:rPr>
                <a:t>UCA</a:t>
              </a:r>
            </a:p>
          </p:txBody>
        </p:sp>
        <p:sp>
          <p:nvSpPr>
            <p:cNvPr id="65" name="TextBox 82"/>
            <p:cNvSpPr txBox="1"/>
            <p:nvPr/>
          </p:nvSpPr>
          <p:spPr>
            <a:xfrm rot="16200000">
              <a:off x="100554" y="2182823"/>
              <a:ext cx="952075" cy="437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Arial Black" panose="020B0A04020102020204" pitchFamily="34" charset="0"/>
                </a:rPr>
                <a:t>Env</a:t>
              </a:r>
              <a:r>
                <a:rPr lang="en-US" sz="1000" dirty="0">
                  <a:latin typeface="Arial Black" panose="020B0A04020102020204" pitchFamily="34" charset="0"/>
                </a:rPr>
                <a:t>-Ab</a:t>
              </a:r>
            </a:p>
            <a:p>
              <a:pPr algn="ctr"/>
              <a:r>
                <a:rPr lang="en-US" sz="1000" dirty="0">
                  <a:latin typeface="Arial Black" panose="020B0A04020102020204" pitchFamily="34" charset="0"/>
                </a:rPr>
                <a:t>complex</a:t>
              </a:r>
            </a:p>
          </p:txBody>
        </p:sp>
        <p:cxnSp>
          <p:nvCxnSpPr>
            <p:cNvPr id="66" name="Straight Connector 83"/>
            <p:cNvCxnSpPr/>
            <p:nvPr/>
          </p:nvCxnSpPr>
          <p:spPr>
            <a:xfrm>
              <a:off x="838202" y="1995610"/>
              <a:ext cx="0" cy="810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2"/>
            <p:cNvSpPr/>
            <p:nvPr/>
          </p:nvSpPr>
          <p:spPr>
            <a:xfrm>
              <a:off x="6718337" y="1098613"/>
              <a:ext cx="1892263" cy="248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8" name="Rectangle 84"/>
            <p:cNvSpPr/>
            <p:nvPr/>
          </p:nvSpPr>
          <p:spPr>
            <a:xfrm>
              <a:off x="1003337" y="1098613"/>
              <a:ext cx="5549863" cy="248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611945" y="762000"/>
            <a:ext cx="76938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CH505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and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CH103 Ab co-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evolution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leading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to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broad</a:t>
            </a:r>
            <a:r>
              <a:rPr lang="nl-NL" altLang="nl-NL" sz="18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nl-NL" altLang="nl-NL" sz="1800" b="1" dirty="0" err="1">
                <a:solidFill>
                  <a:srgbClr val="000000"/>
                </a:solidFill>
                <a:latin typeface="Cambria" pitchFamily="18" charset="0"/>
              </a:rPr>
              <a:t>neutralization</a:t>
            </a:r>
            <a:endParaRPr lang="nl-NL" altLang="x-none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2675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228600" y="4191000"/>
          <a:ext cx="44958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Haynes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NIH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(CHAVI-ID &amp; DAIDS)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KBI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Biopharma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Q2 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Q4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2017, Q3 2018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Duke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Univ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612975" y="152400"/>
            <a:ext cx="7845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 err="1">
                <a:latin typeface="Cambria" charset="0"/>
              </a:rPr>
              <a:t>Lineage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Env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CH505 gp120 series</a:t>
            </a:r>
          </a:p>
        </p:txBody>
      </p:sp>
      <p:grpSp>
        <p:nvGrpSpPr>
          <p:cNvPr id="2" name="Groep 1"/>
          <p:cNvGrpSpPr/>
          <p:nvPr/>
        </p:nvGrpSpPr>
        <p:grpSpPr>
          <a:xfrm>
            <a:off x="381000" y="1859577"/>
            <a:ext cx="8305800" cy="1493223"/>
            <a:chOff x="381000" y="2353508"/>
            <a:chExt cx="8305800" cy="1493223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33400" y="3266331"/>
              <a:ext cx="8153400" cy="1539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381000" y="2353509"/>
              <a:ext cx="83503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0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1371600" y="2353509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2    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1834626" y="2975358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533400" y="2782429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2568335" y="2975358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>
              <a:off x="3298603" y="2975358"/>
              <a:ext cx="0" cy="2909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H="1">
              <a:off x="1104360" y="2975358"/>
              <a:ext cx="0" cy="29097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4187586" y="2353508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8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5791200" y="2353508"/>
              <a:ext cx="8416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>
                  <a:latin typeface="Cambria" charset="0"/>
                  <a:ea typeface="Cambria" charset="0"/>
                  <a:cs typeface="Cambria" charset="0"/>
                </a:rPr>
                <a:t>12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6023214" y="2774980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>
              <a:off x="4343400" y="2784555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nl-NL" dirty="0">
                  <a:latin typeface="Cambria" charset="0"/>
                  <a:ea typeface="Cambria" charset="0"/>
                  <a:cs typeface="Cambria" charset="0"/>
                </a:rPr>
                <a:t> 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>
              <a:off x="1527414" y="2782429"/>
              <a:ext cx="0" cy="4839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nl-NL" dirty="0">
                  <a:latin typeface="Cambria" charset="0"/>
                  <a:ea typeface="Cambria" charset="0"/>
                  <a:cs typeface="Cambria" charset="0"/>
                </a:rPr>
                <a:t> </a:t>
              </a:r>
            </a:p>
          </p:txBody>
        </p:sp>
        <p:sp>
          <p:nvSpPr>
            <p:cNvPr id="21" name="Tekstvak 3"/>
            <p:cNvSpPr txBox="1">
              <a:spLocks noChangeArrowheads="1"/>
            </p:cNvSpPr>
            <p:nvPr/>
          </p:nvSpPr>
          <p:spPr bwMode="auto">
            <a:xfrm>
              <a:off x="457200" y="3200400"/>
              <a:ext cx="7848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nl-NL" sz="1800" b="1" dirty="0">
                <a:latin typeface="Cambria" charset="0"/>
                <a:cs typeface="Cambria" charset="0"/>
              </a:endParaRPr>
            </a:p>
            <a:p>
              <a:pPr eaLnBrk="1" hangingPunct="1"/>
              <a:r>
                <a:rPr lang="nl-NL" sz="1800" b="1" dirty="0" err="1">
                  <a:latin typeface="Cambria" charset="0"/>
                  <a:cs typeface="Cambria" charset="0"/>
                </a:rPr>
                <a:t>Vaccinations</a:t>
              </a:r>
              <a:r>
                <a:rPr lang="nl-NL" sz="1800" b="1" dirty="0">
                  <a:latin typeface="Cambria" charset="0"/>
                  <a:cs typeface="Cambria" charset="0"/>
                </a:rPr>
                <a:t> (</a:t>
              </a:r>
              <a:r>
                <a:rPr lang="nl-NL" sz="1800" b="1" dirty="0" err="1">
                  <a:latin typeface="Cambria" charset="0"/>
                  <a:cs typeface="Cambria" charset="0"/>
                </a:rPr>
                <a:t>months</a:t>
              </a:r>
              <a:r>
                <a:rPr lang="nl-NL" sz="1800" b="1" dirty="0">
                  <a:latin typeface="Cambria" charset="0"/>
                  <a:cs typeface="Cambria" charset="0"/>
                </a:rPr>
                <a:t>)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4156572" cy="10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438400" y="1885890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4</a:t>
            </a: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2594214" y="2336047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228600" y="1524000"/>
            <a:ext cx="6096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>
                <a:solidFill>
                  <a:srgbClr val="006F00"/>
                </a:solidFill>
                <a:latin typeface="Cambria"/>
                <a:cs typeface="Cambria"/>
              </a:rPr>
              <a:t>TF</a:t>
            </a:r>
            <a:endParaRPr lang="nl-NL" sz="2000" b="1" dirty="0">
              <a:solidFill>
                <a:srgbClr val="006F00"/>
              </a:solidFill>
              <a:latin typeface="Cambria"/>
              <a:cs typeface="Cambria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990600" y="1524000"/>
            <a:ext cx="102387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rgbClr val="006F00"/>
                </a:solidFill>
                <a:latin typeface="Cambria"/>
                <a:cs typeface="Cambria"/>
              </a:rPr>
              <a:t>Wk</a:t>
            </a:r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 53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2116962" y="1524000"/>
            <a:ext cx="108343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rgbClr val="006F00"/>
                </a:solidFill>
                <a:latin typeface="Cambria"/>
                <a:cs typeface="Cambria"/>
              </a:rPr>
              <a:t>Wk</a:t>
            </a:r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 78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464186" y="1905000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16</a:t>
            </a: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>
            <a:off x="7696200" y="2326472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3733800" y="1524000"/>
            <a:ext cx="114641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>
                <a:solidFill>
                  <a:srgbClr val="006F00"/>
                </a:solidFill>
                <a:latin typeface="Cambria"/>
                <a:cs typeface="Cambria"/>
              </a:rPr>
              <a:t>Wk</a:t>
            </a:r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 100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7085370" y="1524000"/>
            <a:ext cx="122043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rgbClr val="006F00"/>
                </a:solidFill>
                <a:latin typeface="Cambria"/>
                <a:cs typeface="Cambria"/>
              </a:rPr>
              <a:t>Wk</a:t>
            </a:r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 100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5486400" y="1524000"/>
            <a:ext cx="117163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b="1">
                <a:solidFill>
                  <a:srgbClr val="006F00"/>
                </a:solidFill>
                <a:latin typeface="Cambria"/>
                <a:cs typeface="Cambria"/>
              </a:rPr>
              <a:t>Wk</a:t>
            </a:r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 100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431062" y="1123890"/>
            <a:ext cx="8103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2 (HVTN115B): lineage immunization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431062" y="742890"/>
            <a:ext cx="825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1 (HVTN115A): dose-ranging with TF 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" name="Tekstvak 22"/>
          <p:cNvSpPr txBox="1">
            <a:spLocks noChangeArrowheads="1"/>
          </p:cNvSpPr>
          <p:nvPr/>
        </p:nvSpPr>
        <p:spPr bwMode="auto">
          <a:xfrm>
            <a:off x="7036538" y="5864423"/>
            <a:ext cx="20312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nl-NL" altLang="nl-NL" sz="1400" dirty="0" err="1">
                <a:latin typeface="Cambria" charset="0"/>
              </a:rPr>
              <a:t>Courtesy</a:t>
            </a:r>
            <a:r>
              <a:rPr lang="nl-NL" altLang="nl-NL" sz="1400" dirty="0">
                <a:latin typeface="Cambria" charset="0"/>
              </a:rPr>
              <a:t> of Bart </a:t>
            </a:r>
            <a:r>
              <a:rPr lang="nl-NL" altLang="nl-NL" sz="1400" dirty="0" err="1">
                <a:latin typeface="Cambria" charset="0"/>
              </a:rPr>
              <a:t>Haynes</a:t>
            </a:r>
            <a:endParaRPr lang="nl-NL" altLang="nl-NL" sz="1400" dirty="0">
              <a:latin typeface="Cambria" charset="0"/>
            </a:endParaRPr>
          </a:p>
        </p:txBody>
      </p:sp>
      <p:sp>
        <p:nvSpPr>
          <p:cNvPr id="39" name="Content Placeholder 3"/>
          <p:cNvSpPr txBox="1">
            <a:spLocks/>
          </p:cNvSpPr>
          <p:nvPr/>
        </p:nvSpPr>
        <p:spPr>
          <a:xfrm>
            <a:off x="4572000" y="2971800"/>
            <a:ext cx="4385172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Wingdings 2" charset="0"/>
              <a:buNone/>
              <a:defRPr sz="2400" b="1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65000"/>
              <a:buFont typeface="Wingdings 2" charset="0"/>
              <a:buNone/>
              <a:defRPr sz="2000"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914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Monotype Sorts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371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18288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2860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just"/>
            <a:r>
              <a:rPr lang="en-US" sz="160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Goals: 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the safety and immunogenicity of CH505 lineage immunogens in healthy adults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t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he CH505 lineage gp120 can induce CH103-like </a:t>
            </a:r>
            <a:r>
              <a:rPr lang="en-US" sz="1600" b="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bNAb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responses</a:t>
            </a:r>
          </a:p>
        </p:txBody>
      </p:sp>
    </p:spTree>
    <p:extLst>
      <p:ext uri="{BB962C8B-B14F-4D97-AF65-F5344CB8AC3E}">
        <p14:creationId xmlns:p14="http://schemas.microsoft.com/office/powerpoint/2010/main" val="162832206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0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Novel </a:t>
            </a:r>
            <a:r>
              <a:rPr lang="en-GB" altLang="nl-NL" sz="3200" b="1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 immunogens based on 3 hypotheses</a:t>
            </a:r>
          </a:p>
        </p:txBody>
      </p:sp>
      <p:sp>
        <p:nvSpPr>
          <p:cNvPr id="242" name="Text Box 2"/>
          <p:cNvSpPr txBox="1">
            <a:spLocks noChangeArrowheads="1"/>
          </p:cNvSpPr>
          <p:nvPr/>
        </p:nvSpPr>
        <p:spPr bwMode="auto">
          <a:xfrm>
            <a:off x="152401" y="838200"/>
            <a:ext cx="890660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1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: non-native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forms (gp120,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uncleaved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gp140) do not induce neutralizing antibodies against primary (Tier-2) viruses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1: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native-like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trimer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should induce Tier-2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BG505 SOSIP.664</a:t>
            </a:r>
            <a:r>
              <a:rPr lang="en-GB" altLang="nl-NL" sz="1800" dirty="0">
                <a:latin typeface="Cambria" pitchFamily="18" charset="0"/>
              </a:rPr>
              <a:t> and </a:t>
            </a:r>
            <a:r>
              <a:rPr lang="en-GB" altLang="nl-NL" sz="1800" b="1" dirty="0" err="1">
                <a:latin typeface="Cambria" pitchFamily="18" charset="0"/>
              </a:rPr>
              <a:t>ConM</a:t>
            </a:r>
            <a:r>
              <a:rPr lang="en-GB" altLang="nl-NL" sz="1800" b="1" dirty="0">
                <a:latin typeface="Cambria" pitchFamily="18" charset="0"/>
              </a:rPr>
              <a:t> SOSIP.v7</a:t>
            </a:r>
          </a:p>
          <a:p>
            <a:pPr algn="just" eaLnBrk="1" hangingPunct="1"/>
            <a:endParaRPr lang="en-GB" altLang="nl-NL" sz="1800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In HIV-1 infected individuals broadly neutralizing antibodies do not emerge instantly in response to one antigen, but they are a product of co-evolution between the escaping virus and the chasing immune system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Immunization with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lineage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(sequential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series) from individuals developing broadly neutralizing antibodies might induce similar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u="sng" dirty="0">
                <a:latin typeface="Cambria" pitchFamily="18" charset="0"/>
              </a:rPr>
              <a:t>immunogens:</a:t>
            </a:r>
            <a:r>
              <a:rPr lang="en-GB" altLang="nl-NL" sz="1800" dirty="0">
                <a:latin typeface="Cambria" pitchFamily="18" charset="0"/>
              </a:rPr>
              <a:t> </a:t>
            </a:r>
            <a:r>
              <a:rPr lang="en-GB" altLang="nl-NL" sz="1800" b="1" dirty="0">
                <a:latin typeface="Cambria" pitchFamily="18" charset="0"/>
              </a:rPr>
              <a:t>CH505 gp120 series</a:t>
            </a: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current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vaccines generally do not engage the germline precursors of known broadly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engineered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germline-targeting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that do engage these germline </a:t>
            </a:r>
            <a:r>
              <a:rPr lang="en-GB" altLang="nl-NL" sz="1800" dirty="0">
                <a:latin typeface="Cambria" pitchFamily="18" charset="0"/>
              </a:rPr>
              <a:t>precursors might prime broadly neutralizing antibody lineages</a:t>
            </a:r>
          </a:p>
          <a:p>
            <a:pPr algn="just" eaLnBrk="1" hangingPunct="1"/>
            <a:r>
              <a:rPr lang="en-GB" altLang="nl-NL" sz="1800" u="sng" dirty="0"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eOD-GT8 60mer </a:t>
            </a:r>
            <a:r>
              <a:rPr lang="en-GB" altLang="nl-NL" sz="1800" dirty="0">
                <a:latin typeface="Cambria" pitchFamily="18" charset="0"/>
              </a:rPr>
              <a:t>and </a:t>
            </a:r>
            <a:r>
              <a:rPr lang="en-GB" altLang="nl-NL" sz="1800" b="1" dirty="0">
                <a:latin typeface="Cambria" pitchFamily="18" charset="0"/>
              </a:rPr>
              <a:t>BG505 SOSIP.v4.1-GT1.1</a:t>
            </a:r>
          </a:p>
          <a:p>
            <a:pPr algn="just" eaLnBrk="1" hangingPunct="1"/>
            <a:endParaRPr lang="en-GB" altLang="nl-NL" sz="1800" u="sng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16222F0-B3FE-794F-818E-3CBD0452B36C}"/>
              </a:ext>
            </a:extLst>
          </p:cNvPr>
          <p:cNvSpPr/>
          <p:nvPr/>
        </p:nvSpPr>
        <p:spPr bwMode="auto">
          <a:xfrm>
            <a:off x="76200" y="838200"/>
            <a:ext cx="8906605" cy="3810000"/>
          </a:xfrm>
          <a:prstGeom prst="rect">
            <a:avLst/>
          </a:prstGeom>
          <a:solidFill>
            <a:schemeClr val="bg1">
              <a:alpha val="78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4866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kstvak 3"/>
          <p:cNvSpPr txBox="1">
            <a:spLocks noChangeArrowheads="1"/>
          </p:cNvSpPr>
          <p:nvPr/>
        </p:nvSpPr>
        <p:spPr bwMode="auto">
          <a:xfrm>
            <a:off x="609600" y="152400"/>
            <a:ext cx="7604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2800" b="1" dirty="0">
                <a:latin typeface="Cambria" charset="0"/>
              </a:rPr>
              <a:t>Germline-</a:t>
            </a:r>
            <a:r>
              <a:rPr lang="nl-NL" altLang="x-none" sz="2800" b="1" dirty="0" err="1">
                <a:latin typeface="Cambria" charset="0"/>
              </a:rPr>
              <a:t>targeting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Hypothesis</a:t>
            </a:r>
          </a:p>
        </p:txBody>
      </p:sp>
      <p:pic>
        <p:nvPicPr>
          <p:cNvPr id="6" name="Picture 2" descr="http://pspfrench.com/blog/wp-content/uploads/2014/01/lionel-messi-chi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719389"/>
            <a:ext cx="364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3441"/>
          <p:cNvSpPr txBox="1">
            <a:spLocks noChangeArrowheads="1"/>
          </p:cNvSpPr>
          <p:nvPr/>
        </p:nvSpPr>
        <p:spPr bwMode="auto">
          <a:xfrm>
            <a:off x="152400" y="599182"/>
            <a:ext cx="876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nl-NL" altLang="nl-NL" b="1" dirty="0" err="1">
                <a:latin typeface="Cambria" charset="0"/>
              </a:rPr>
              <a:t>Not</a:t>
            </a:r>
            <a:r>
              <a:rPr lang="nl-NL" altLang="nl-NL" b="1" dirty="0">
                <a:latin typeface="Cambria" charset="0"/>
              </a:rPr>
              <a:t> </a:t>
            </a:r>
            <a:r>
              <a:rPr lang="nl-NL" altLang="nl-NL" b="1" dirty="0" err="1">
                <a:latin typeface="Cambria" charset="0"/>
              </a:rPr>
              <a:t>all</a:t>
            </a:r>
            <a:r>
              <a:rPr lang="nl-NL" altLang="nl-NL" b="1" dirty="0">
                <a:latin typeface="Cambria" charset="0"/>
              </a:rPr>
              <a:t> </a:t>
            </a:r>
            <a:r>
              <a:rPr lang="nl-NL" altLang="nl-NL" b="1" dirty="0" err="1">
                <a:latin typeface="Cambria" charset="0"/>
              </a:rPr>
              <a:t>naive</a:t>
            </a:r>
            <a:r>
              <a:rPr lang="nl-NL" altLang="nl-NL" b="1" dirty="0">
                <a:latin typeface="Cambria" charset="0"/>
              </a:rPr>
              <a:t> B </a:t>
            </a:r>
            <a:r>
              <a:rPr lang="nl-NL" altLang="nl-NL" b="1" dirty="0" err="1">
                <a:latin typeface="Cambria" charset="0"/>
              </a:rPr>
              <a:t>cells</a:t>
            </a:r>
            <a:r>
              <a:rPr lang="nl-NL" altLang="nl-NL" b="1" dirty="0">
                <a:latin typeface="Cambria" charset="0"/>
              </a:rPr>
              <a:t> are </a:t>
            </a:r>
            <a:r>
              <a:rPr lang="nl-NL" altLang="nl-NL" b="1" dirty="0" err="1">
                <a:latin typeface="Cambria" charset="0"/>
              </a:rPr>
              <a:t>created</a:t>
            </a:r>
            <a:r>
              <a:rPr lang="nl-NL" altLang="nl-NL" b="1" dirty="0">
                <a:latin typeface="Cambria" charset="0"/>
              </a:rPr>
              <a:t> </a:t>
            </a:r>
            <a:r>
              <a:rPr lang="nl-NL" altLang="nl-NL" b="1" dirty="0" err="1">
                <a:latin typeface="Cambria" charset="0"/>
              </a:rPr>
              <a:t>equal</a:t>
            </a:r>
            <a:r>
              <a:rPr lang="nl-NL" altLang="nl-NL" b="1" dirty="0">
                <a:latin typeface="Cambria" charset="0"/>
              </a:rPr>
              <a:t>!</a:t>
            </a:r>
          </a:p>
          <a:p>
            <a:pPr algn="ctr" eaLnBrk="1" hangingPunct="1"/>
            <a:r>
              <a:rPr lang="nl-NL" altLang="nl-NL" sz="2000" dirty="0" err="1">
                <a:latin typeface="Cambria" charset="0"/>
              </a:rPr>
              <a:t>Specifically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>
                <a:solidFill>
                  <a:srgbClr val="FF0000"/>
                </a:solidFill>
                <a:latin typeface="Cambria" charset="0"/>
              </a:rPr>
              <a:t>select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those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solidFill>
                  <a:srgbClr val="0000FF"/>
                </a:solidFill>
                <a:latin typeface="Cambria" charset="0"/>
              </a:rPr>
              <a:t>germline</a:t>
            </a:r>
            <a:r>
              <a:rPr lang="nl-NL" altLang="nl-NL" sz="2000" dirty="0">
                <a:solidFill>
                  <a:srgbClr val="0000FF"/>
                </a:solidFill>
                <a:latin typeface="Cambria" charset="0"/>
              </a:rPr>
              <a:t> antibody precursors </a:t>
            </a:r>
            <a:r>
              <a:rPr lang="nl-NL" altLang="nl-NL" sz="2000" dirty="0" err="1">
                <a:latin typeface="Cambria" charset="0"/>
              </a:rPr>
              <a:t>that</a:t>
            </a:r>
            <a:r>
              <a:rPr lang="nl-NL" altLang="nl-NL" sz="2000" dirty="0">
                <a:latin typeface="Cambria" charset="0"/>
              </a:rPr>
              <a:t> have </a:t>
            </a:r>
          </a:p>
          <a:p>
            <a:pPr algn="ctr" eaLnBrk="1" hangingPunct="1"/>
            <a:r>
              <a:rPr lang="nl-NL" altLang="nl-NL" sz="2000" dirty="0" err="1">
                <a:latin typeface="Cambria" charset="0"/>
              </a:rPr>
              <a:t>the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capacity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to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mature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into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broadly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neutralizing</a:t>
            </a:r>
            <a:r>
              <a:rPr lang="nl-NL" altLang="nl-NL" sz="2000" dirty="0">
                <a:latin typeface="Cambria" charset="0"/>
              </a:rPr>
              <a:t> </a:t>
            </a:r>
            <a:r>
              <a:rPr lang="nl-NL" altLang="nl-NL" sz="2000" dirty="0" err="1">
                <a:latin typeface="Cambria" charset="0"/>
              </a:rPr>
              <a:t>antibodies</a:t>
            </a:r>
            <a:endParaRPr lang="nl-NL" altLang="nl-NL" sz="2000" dirty="0">
              <a:latin typeface="Cambria" charset="0"/>
            </a:endParaRPr>
          </a:p>
        </p:txBody>
      </p:sp>
      <p:sp>
        <p:nvSpPr>
          <p:cNvPr id="8" name="Tekstvak 3441"/>
          <p:cNvSpPr txBox="1">
            <a:spLocks noChangeArrowheads="1"/>
          </p:cNvSpPr>
          <p:nvPr/>
        </p:nvSpPr>
        <p:spPr bwMode="auto">
          <a:xfrm>
            <a:off x="504825" y="5081589"/>
            <a:ext cx="370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nl-NL" altLang="nl-NL" sz="2000" b="1">
                <a:solidFill>
                  <a:srgbClr val="0000FF"/>
                </a:solidFill>
                <a:latin typeface="Cambria" charset="0"/>
              </a:rPr>
              <a:t>germline antibody precursors</a:t>
            </a:r>
          </a:p>
        </p:txBody>
      </p:sp>
      <p:sp>
        <p:nvSpPr>
          <p:cNvPr id="9" name="Ovaal 8"/>
          <p:cNvSpPr>
            <a:spLocks noChangeArrowheads="1"/>
          </p:cNvSpPr>
          <p:nvPr/>
        </p:nvSpPr>
        <p:spPr bwMode="auto">
          <a:xfrm>
            <a:off x="963613" y="2913064"/>
            <a:ext cx="382587" cy="457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endParaRPr lang="nl-NL" altLang="nl-NL"/>
          </a:p>
        </p:txBody>
      </p:sp>
      <p:grpSp>
        <p:nvGrpSpPr>
          <p:cNvPr id="10" name="Groep 9"/>
          <p:cNvGrpSpPr>
            <a:grpSpLocks/>
          </p:cNvGrpSpPr>
          <p:nvPr/>
        </p:nvGrpSpPr>
        <p:grpSpPr bwMode="auto">
          <a:xfrm>
            <a:off x="1346200" y="1737356"/>
            <a:ext cx="7048500" cy="2282195"/>
            <a:chOff x="1346480" y="1604030"/>
            <a:chExt cx="7048456" cy="2282550"/>
          </a:xfrm>
        </p:grpSpPr>
        <p:pic>
          <p:nvPicPr>
            <p:cNvPr id="11" name="Picture 6" descr="Afbeeldingsresultaat voor fat beer drinker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77"/>
            <a:stretch>
              <a:fillRect/>
            </a:stretch>
          </p:blipFill>
          <p:spPr bwMode="auto">
            <a:xfrm>
              <a:off x="5334000" y="1604030"/>
              <a:ext cx="2895600" cy="1977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kstvak 3441"/>
            <p:cNvSpPr txBox="1">
              <a:spLocks noChangeArrowheads="1"/>
            </p:cNvSpPr>
            <p:nvPr/>
          </p:nvSpPr>
          <p:spPr bwMode="auto">
            <a:xfrm>
              <a:off x="5121155" y="3486470"/>
              <a:ext cx="32737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nl-NL" altLang="nl-NL" sz="2000" b="1" dirty="0">
                  <a:solidFill>
                    <a:srgbClr val="FF0000"/>
                  </a:solidFill>
                  <a:latin typeface="Cambria" charset="0"/>
                </a:rPr>
                <a:t>non-</a:t>
              </a:r>
              <a:r>
                <a:rPr lang="nl-NL" altLang="nl-NL" sz="2000" b="1" dirty="0" err="1">
                  <a:solidFill>
                    <a:srgbClr val="FF0000"/>
                  </a:solidFill>
                  <a:latin typeface="Cambria" charset="0"/>
                </a:rPr>
                <a:t>neutralizing</a:t>
              </a:r>
              <a:r>
                <a:rPr lang="nl-NL" altLang="nl-NL" sz="2000" b="1" dirty="0">
                  <a:solidFill>
                    <a:srgbClr val="FF0000"/>
                  </a:solidFill>
                  <a:latin typeface="Cambria" charset="0"/>
                </a:rPr>
                <a:t> antibody</a:t>
              </a:r>
            </a:p>
          </p:txBody>
        </p:sp>
        <p:cxnSp>
          <p:nvCxnSpPr>
            <p:cNvPr id="13" name="Rechte verbindingslijn met pijl 3"/>
            <p:cNvCxnSpPr>
              <a:cxnSpLocks noChangeShapeType="1"/>
              <a:stCxn id="9" idx="6"/>
              <a:endCxn id="11" idx="1"/>
            </p:cNvCxnSpPr>
            <p:nvPr/>
          </p:nvCxnSpPr>
          <p:spPr bwMode="auto">
            <a:xfrm flipV="1">
              <a:off x="1346480" y="2592881"/>
              <a:ext cx="3987520" cy="491889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al 13"/>
          <p:cNvSpPr>
            <a:spLocks noChangeArrowheads="1"/>
          </p:cNvSpPr>
          <p:nvPr/>
        </p:nvSpPr>
        <p:spPr bwMode="auto">
          <a:xfrm>
            <a:off x="1838325" y="3765551"/>
            <a:ext cx="384175" cy="457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endParaRPr lang="nl-NL" altLang="nl-NL"/>
          </a:p>
        </p:txBody>
      </p:sp>
      <p:grpSp>
        <p:nvGrpSpPr>
          <p:cNvPr id="15" name="Groep 14"/>
          <p:cNvGrpSpPr>
            <a:grpSpLocks/>
          </p:cNvGrpSpPr>
          <p:nvPr/>
        </p:nvGrpSpPr>
        <p:grpSpPr bwMode="auto">
          <a:xfrm>
            <a:off x="2222500" y="4070352"/>
            <a:ext cx="6427788" cy="2178048"/>
            <a:chOff x="2222360" y="3937274"/>
            <a:chExt cx="6427909" cy="2177836"/>
          </a:xfrm>
        </p:grpSpPr>
        <p:pic>
          <p:nvPicPr>
            <p:cNvPr id="16" name="Picture 8" descr="Afbeeldingsresultaat voor lionel messi scores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962400"/>
              <a:ext cx="2895600" cy="1820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kstvak 3441"/>
            <p:cNvSpPr txBox="1">
              <a:spLocks noChangeArrowheads="1"/>
            </p:cNvSpPr>
            <p:nvPr/>
          </p:nvSpPr>
          <p:spPr bwMode="auto">
            <a:xfrm>
              <a:off x="4950987" y="5715000"/>
              <a:ext cx="36992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nl-NL" altLang="nl-NL" sz="2000" b="1">
                  <a:solidFill>
                    <a:srgbClr val="00B050"/>
                  </a:solidFill>
                  <a:latin typeface="Cambria" charset="0"/>
                </a:rPr>
                <a:t>broadly neutralizing antibody</a:t>
              </a:r>
            </a:p>
          </p:txBody>
        </p:sp>
        <p:cxnSp>
          <p:nvCxnSpPr>
            <p:cNvPr id="18" name="Rechte verbindingslijn met pijl 22"/>
            <p:cNvCxnSpPr>
              <a:cxnSpLocks noChangeShapeType="1"/>
              <a:stCxn id="14" idx="6"/>
              <a:endCxn id="16" idx="1"/>
            </p:cNvCxnSpPr>
            <p:nvPr/>
          </p:nvCxnSpPr>
          <p:spPr bwMode="auto">
            <a:xfrm>
              <a:off x="2222360" y="3937274"/>
              <a:ext cx="3111640" cy="935400"/>
            </a:xfrm>
            <a:prstGeom prst="straightConnector1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kstvak 22"/>
          <p:cNvSpPr txBox="1">
            <a:spLocks noChangeArrowheads="1"/>
          </p:cNvSpPr>
          <p:nvPr/>
        </p:nvSpPr>
        <p:spPr bwMode="auto">
          <a:xfrm>
            <a:off x="28575" y="5924551"/>
            <a:ext cx="254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nl-NL" altLang="nl-NL" sz="1400" dirty="0" err="1">
                <a:latin typeface="Cambria" charset="0"/>
              </a:rPr>
              <a:t>Adapted</a:t>
            </a:r>
            <a:r>
              <a:rPr lang="nl-NL" altLang="nl-NL" sz="1400" dirty="0">
                <a:latin typeface="Cambria" charset="0"/>
              </a:rPr>
              <a:t> </a:t>
            </a:r>
            <a:r>
              <a:rPr lang="nl-NL" altLang="nl-NL" sz="1400" dirty="0" err="1">
                <a:latin typeface="Cambria" charset="0"/>
              </a:rPr>
              <a:t>from</a:t>
            </a:r>
            <a:r>
              <a:rPr lang="nl-NL" altLang="nl-NL" sz="1400" dirty="0">
                <a:latin typeface="Cambria" charset="0"/>
              </a:rPr>
              <a:t> Medina-</a:t>
            </a:r>
            <a:r>
              <a:rPr lang="nl-NL" altLang="nl-NL" sz="1400" dirty="0" err="1">
                <a:latin typeface="Cambria" charset="0"/>
              </a:rPr>
              <a:t>Ramírez</a:t>
            </a:r>
            <a:endParaRPr lang="nl-NL" altLang="nl-NL" sz="1400" dirty="0">
              <a:latin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248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kstvak 3"/>
          <p:cNvSpPr txBox="1">
            <a:spLocks noChangeArrowheads="1"/>
          </p:cNvSpPr>
          <p:nvPr/>
        </p:nvSpPr>
        <p:spPr bwMode="auto">
          <a:xfrm>
            <a:off x="336392" y="152400"/>
            <a:ext cx="8531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2800" b="1" dirty="0">
                <a:latin typeface="Cambria" charset="0"/>
              </a:rPr>
              <a:t>Germline-</a:t>
            </a:r>
            <a:r>
              <a:rPr lang="nl-NL" altLang="x-none" sz="2800" b="1" dirty="0" err="1">
                <a:latin typeface="Cambria" charset="0"/>
              </a:rPr>
              <a:t>targeting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eOD-GT8 60-mer</a:t>
            </a:r>
          </a:p>
        </p:txBody>
      </p:sp>
      <p:sp>
        <p:nvSpPr>
          <p:cNvPr id="4" name="Tekstvak 22"/>
          <p:cNvSpPr txBox="1">
            <a:spLocks noChangeArrowheads="1"/>
          </p:cNvSpPr>
          <p:nvPr/>
        </p:nvSpPr>
        <p:spPr bwMode="auto">
          <a:xfrm>
            <a:off x="7239000" y="5864423"/>
            <a:ext cx="18504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nl-NL" altLang="nl-NL" sz="1400" dirty="0" err="1">
                <a:latin typeface="Cambria" charset="0"/>
              </a:rPr>
              <a:t>Courtesy</a:t>
            </a:r>
            <a:r>
              <a:rPr lang="nl-NL" altLang="nl-NL" sz="1400" dirty="0">
                <a:latin typeface="Cambria" charset="0"/>
              </a:rPr>
              <a:t> of Bill Schief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 rotWithShape="1">
          <a:blip r:embed="rId2"/>
          <a:srcRect t="2716" b="2915"/>
          <a:stretch/>
        </p:blipFill>
        <p:spPr>
          <a:xfrm>
            <a:off x="6886282" y="3615841"/>
            <a:ext cx="1524000" cy="1438184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6629400" y="5054025"/>
            <a:ext cx="2017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mbria" charset="0"/>
                <a:ea typeface="Cambria" charset="0"/>
                <a:cs typeface="Cambria" charset="0"/>
              </a:rPr>
              <a:t>Germline-Targeting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Cambria" charset="0"/>
                <a:ea typeface="Cambria" charset="0"/>
                <a:cs typeface="Cambria" charset="0"/>
              </a:rPr>
              <a:t>eOD-GT8 60mer</a:t>
            </a:r>
          </a:p>
        </p:txBody>
      </p:sp>
      <p:sp>
        <p:nvSpPr>
          <p:cNvPr id="7" name="Rectangle 3"/>
          <p:cNvSpPr/>
          <p:nvPr/>
        </p:nvSpPr>
        <p:spPr>
          <a:xfrm>
            <a:off x="6534713" y="2586086"/>
            <a:ext cx="2355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VRC01-class Abs use:</a:t>
            </a:r>
          </a:p>
          <a:p>
            <a:r>
              <a:rPr lang="en-US" sz="1600" b="1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VH1-2 and 5AA L-CDR3</a:t>
            </a:r>
            <a:endParaRPr lang="en-US" sz="1600" b="1" dirty="0">
              <a:solidFill>
                <a:prstClr val="black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8" name="Picture 9" descr="sid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37315"/>
          <a:stretch/>
        </p:blipFill>
        <p:spPr>
          <a:xfrm>
            <a:off x="7713458" y="1143000"/>
            <a:ext cx="1154308" cy="1507236"/>
          </a:xfrm>
          <a:prstGeom prst="rect">
            <a:avLst/>
          </a:prstGeom>
        </p:spPr>
      </p:pic>
      <p:pic>
        <p:nvPicPr>
          <p:cNvPr id="9" name="Picture 12" descr="front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5185"/>
          <a:stretch/>
        </p:blipFill>
        <p:spPr>
          <a:xfrm>
            <a:off x="6108143" y="1143000"/>
            <a:ext cx="1490137" cy="1507236"/>
          </a:xfrm>
          <a:prstGeom prst="rect">
            <a:avLst/>
          </a:prstGeom>
        </p:spPr>
      </p:pic>
      <p:sp>
        <p:nvSpPr>
          <p:cNvPr id="10" name="Rectangle 5"/>
          <p:cNvSpPr/>
          <p:nvPr/>
        </p:nvSpPr>
        <p:spPr>
          <a:xfrm>
            <a:off x="234490" y="828556"/>
            <a:ext cx="57091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 in vivo</a:t>
            </a:r>
          </a:p>
          <a:p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ea typeface="Wingdings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Wingdings"/>
                <a:cs typeface="Arial"/>
              </a:rPr>
              <a:t>eOD-GT8 60mer primes VRC01-class precursors in various KI mouse models 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ea typeface="Wingdings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Wingdings"/>
                <a:cs typeface="Arial"/>
              </a:rPr>
              <a:t>eOD-GT8 can isolate VRC01-class precursors from human naïve B cells, frequency of 1 in 2.4 million. 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ea typeface="Wingdings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</a:rPr>
              <a:t>eOD-GT8 60mer primes VRC01-class precursors in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</a:rPr>
              <a:t>Kymab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</a:rPr>
              <a:t> Ig-locus transgenic mice that have  only ~1 VRC01-class precursor per mouse. 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</a:rPr>
              <a:t>VRC01-class precursors primed by eOD-GT8 60mer can be boosted to produce antibodies with properties of partially mature VRC01-class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</a:rPr>
              <a:t>bnAbs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     </a:t>
            </a:r>
          </a:p>
          <a:p>
            <a:r>
              <a:rPr lang="en-US" sz="1400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Jardine, Ota, </a:t>
            </a:r>
            <a:r>
              <a:rPr lang="en-US" sz="1400" dirty="0" err="1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Sok</a:t>
            </a:r>
            <a:r>
              <a:rPr lang="en-US" sz="1400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, Science 2015; </a:t>
            </a:r>
            <a:r>
              <a:rPr lang="en-US" sz="1400" dirty="0" err="1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Dosenovic</a:t>
            </a:r>
            <a:r>
              <a:rPr lang="en-US" sz="1400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 et al. Cell 2015; Jardine et al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Wingdings"/>
                <a:cs typeface="Arial"/>
              </a:rPr>
              <a:t>. Science 2016;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</a:rPr>
              <a:t>Sok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 et al. Science 2016;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</a:rPr>
              <a:t>Briney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 et al. Cell 2016; Tian et al. Cell 2016</a:t>
            </a:r>
          </a:p>
          <a:p>
            <a:pPr marL="285750" indent="-285750">
              <a:buFont typeface="Arial"/>
              <a:buChar char="•"/>
            </a:pPr>
            <a:endParaRPr lang="en-US" sz="2000" dirty="0" err="1">
              <a:solidFill>
                <a:srgbClr val="000000"/>
              </a:solidFill>
              <a:latin typeface="Cambria" panose="02040503050406030204" pitchFamily="18" charset="0"/>
              <a:ea typeface="Wingding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70455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2"/>
          <p:cNvSpPr txBox="1">
            <a:spLocks noChangeArrowheads="1"/>
          </p:cNvSpPr>
          <p:nvPr/>
        </p:nvSpPr>
        <p:spPr bwMode="auto">
          <a:xfrm>
            <a:off x="7239000" y="5864423"/>
            <a:ext cx="18504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nl-NL" altLang="nl-NL" sz="1400" dirty="0" err="1">
                <a:latin typeface="Cambria" charset="0"/>
              </a:rPr>
              <a:t>Courtesy</a:t>
            </a:r>
            <a:r>
              <a:rPr lang="nl-NL" altLang="nl-NL" sz="1400" dirty="0">
                <a:latin typeface="Cambria" charset="0"/>
              </a:rPr>
              <a:t> of Bill Schief</a:t>
            </a:r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336392" y="152400"/>
            <a:ext cx="8531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2800" b="1" dirty="0">
                <a:latin typeface="Cambria" charset="0"/>
              </a:rPr>
              <a:t>Germline-</a:t>
            </a:r>
            <a:r>
              <a:rPr lang="nl-NL" altLang="x-none" sz="2800" b="1" dirty="0" err="1">
                <a:latin typeface="Cambria" charset="0"/>
              </a:rPr>
              <a:t>targeting</a:t>
            </a:r>
            <a:r>
              <a:rPr lang="nl-NL" altLang="x-none" sz="2800" b="1" dirty="0">
                <a:latin typeface="Cambria" charset="0"/>
              </a:rPr>
              <a:t> </a:t>
            </a:r>
            <a:r>
              <a:rPr lang="nl-NL" altLang="x-none" sz="2800" b="1" dirty="0" err="1">
                <a:latin typeface="Cambria" charset="0"/>
              </a:rPr>
              <a:t>immunogens</a:t>
            </a:r>
            <a:r>
              <a:rPr lang="nl-NL" altLang="x-none" sz="2800" b="1" dirty="0">
                <a:latin typeface="Cambria" charset="0"/>
              </a:rPr>
              <a:t>: eOD-GT8 60-mer</a:t>
            </a:r>
          </a:p>
        </p:txBody>
      </p:sp>
      <p:graphicFrame>
        <p:nvGraphicFramePr>
          <p:cNvPr id="23" name="Tabel 22"/>
          <p:cNvGraphicFramePr>
            <a:graphicFrameLocks noGrp="1"/>
          </p:cNvGraphicFramePr>
          <p:nvPr>
            <p:extLst/>
          </p:nvPr>
        </p:nvGraphicFramePr>
        <p:xfrm>
          <a:off x="228600" y="4114800"/>
          <a:ext cx="4800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Schief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BMGF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(IAVI NAC &amp; </a:t>
                      </a:r>
                      <a:r>
                        <a:rPr lang="nl-NL" sz="16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VxPDC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</a:rPr>
                        <a:t>Paragon </a:t>
                      </a:r>
                      <a:r>
                        <a:rPr lang="en-US" sz="1600" dirty="0" err="1">
                          <a:solidFill>
                            <a:prstClr val="black"/>
                          </a:solidFill>
                          <a:latin typeface="Cambria" panose="02040503050406030204" pitchFamily="18" charset="0"/>
                        </a:rPr>
                        <a:t>Bioservices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Q4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2017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Q2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2018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G.W.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Univ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.</a:t>
                      </a:r>
                      <a:r>
                        <a:rPr lang="nl-NL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FHCRC</a:t>
                      </a:r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Afbeelding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57800"/>
            <a:ext cx="266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29200"/>
            <a:ext cx="1289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33400" y="3303062"/>
            <a:ext cx="1579558" cy="1259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nl-NL" altLang="nl-NL" sz="160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81000" y="2390240"/>
            <a:ext cx="8350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0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520586" y="2390240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2</a:t>
            </a: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H="1">
            <a:off x="1834626" y="3012089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>
            <a:off x="533400" y="2819160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H="1">
            <a:off x="2568335" y="3012089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 flipH="1">
            <a:off x="3298603" y="3012089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flipH="1">
            <a:off x="1104360" y="3012089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95531" y="1371600"/>
            <a:ext cx="483846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latin typeface="Cambria"/>
                <a:cs typeface="Cambria"/>
              </a:rPr>
              <a:t>Germline-</a:t>
            </a:r>
            <a:r>
              <a:rPr lang="nl-NL" sz="2000" b="1" u="sng" dirty="0" err="1">
                <a:latin typeface="Cambria"/>
                <a:cs typeface="Cambria"/>
              </a:rPr>
              <a:t>targeting</a:t>
            </a:r>
            <a:r>
              <a:rPr lang="nl-NL" sz="2000" b="1" u="sng" dirty="0">
                <a:latin typeface="Cambria"/>
                <a:cs typeface="Cambria"/>
              </a:rPr>
              <a:t> prime</a:t>
            </a:r>
          </a:p>
          <a:p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eOD-GT8 60-mer</a:t>
            </a: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 flipH="1">
            <a:off x="1676400" y="2819160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1" name="Tekstvak 3"/>
          <p:cNvSpPr txBox="1">
            <a:spLocks noChangeArrowheads="1"/>
          </p:cNvSpPr>
          <p:nvPr/>
        </p:nvSpPr>
        <p:spPr bwMode="auto">
          <a:xfrm>
            <a:off x="457200" y="3276600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nl-NL" sz="1800" b="1" dirty="0">
              <a:latin typeface="Cambria" charset="0"/>
              <a:cs typeface="Cambria" charset="0"/>
            </a:endParaRPr>
          </a:p>
          <a:p>
            <a:pPr eaLnBrk="1" hangingPunct="1"/>
            <a:r>
              <a:rPr lang="nl-NL" sz="1800" b="1" dirty="0" err="1">
                <a:latin typeface="Cambria" charset="0"/>
                <a:cs typeface="Cambria" charset="0"/>
              </a:rPr>
              <a:t>Vaccinations</a:t>
            </a:r>
            <a:r>
              <a:rPr lang="nl-NL" sz="1800" b="1" dirty="0">
                <a:latin typeface="Cambria" charset="0"/>
                <a:cs typeface="Cambria" charset="0"/>
              </a:rPr>
              <a:t> (</a:t>
            </a:r>
            <a:r>
              <a:rPr lang="nl-NL" sz="1800" b="1" dirty="0" err="1">
                <a:latin typeface="Cambria" charset="0"/>
                <a:cs typeface="Cambria" charset="0"/>
              </a:rPr>
              <a:t>months</a:t>
            </a:r>
            <a:r>
              <a:rPr lang="nl-NL" sz="1800" b="1" dirty="0">
                <a:latin typeface="Cambria" charset="0"/>
                <a:cs typeface="Cambria" charset="0"/>
              </a:rPr>
              <a:t>)</a:t>
            </a:r>
          </a:p>
        </p:txBody>
      </p:sp>
      <p:sp>
        <p:nvSpPr>
          <p:cNvPr id="42" name="Content Placeholder 3"/>
          <p:cNvSpPr txBox="1">
            <a:spLocks/>
          </p:cNvSpPr>
          <p:nvPr/>
        </p:nvSpPr>
        <p:spPr>
          <a:xfrm>
            <a:off x="5638800" y="990600"/>
            <a:ext cx="3175001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Wingdings 2" charset="0"/>
              <a:buNone/>
              <a:defRPr sz="2400" b="1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65000"/>
              <a:buFont typeface="Wingdings 2" charset="0"/>
              <a:buNone/>
              <a:defRPr sz="2000"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914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Monotype Sorts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371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18288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2860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just"/>
            <a:r>
              <a:rPr lang="en-US" sz="160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Goals: 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the safety and immunogenicity of two doses of eOD-GT8 60mer / AS01b in healthy HIV uninfected adults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t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he eOD-GT8 60mer vaccine can activate VRC01-class precursor B cells and select early somatic mutations productive for </a:t>
            </a:r>
            <a:r>
              <a:rPr lang="en-US" sz="1600" b="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bNAb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development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57200" y="903982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>
                <a:solidFill>
                  <a:srgbClr val="000000"/>
                </a:solidFill>
                <a:latin typeface="Cambria" pitchFamily="18" charset="0"/>
              </a:rPr>
              <a:t>Clinical trial outline</a:t>
            </a:r>
            <a:endParaRPr lang="en-GB" altLang="nl-NL" sz="20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5686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1" y="827544"/>
            <a:ext cx="4038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vitro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BG505 SOSIP.v4.1-GT1.1 (GT1.1) engages multiple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bNAb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germline precursors in vitro</a:t>
            </a:r>
          </a:p>
          <a:p>
            <a:pPr eaLnBrk="1" hangingPunct="1"/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- GT1.1 activates B cells expressing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bNAb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germline precursors as their BCR</a:t>
            </a:r>
          </a:p>
          <a:p>
            <a:pPr eaLnBrk="1" hangingPunct="1"/>
            <a:endParaRPr lang="en-GB" altLang="nl-NL" sz="1200" dirty="0">
              <a:latin typeface="Cambria" pitchFamily="18" charset="0"/>
            </a:endParaRP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Medina-</a:t>
            </a:r>
            <a:r>
              <a:rPr lang="nl-NL" altLang="x-none" sz="1200" dirty="0" err="1">
                <a:latin typeface="Cambria" panose="02040503050406030204" pitchFamily="18" charset="0"/>
              </a:rPr>
              <a:t>Ramirez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2017. </a:t>
            </a:r>
            <a:r>
              <a:rPr lang="nl-NL" altLang="x-none" sz="1200" i="1" dirty="0" err="1">
                <a:latin typeface="Cambria" panose="02040503050406030204" pitchFamily="18" charset="0"/>
              </a:rPr>
              <a:t>J.Exp.Med</a:t>
            </a:r>
            <a:r>
              <a:rPr lang="nl-NL" altLang="x-none" sz="1200" dirty="0">
                <a:latin typeface="Cambria" panose="02040503050406030204" pitchFamily="18" charset="0"/>
              </a:rPr>
              <a:t>, in </a:t>
            </a:r>
            <a:r>
              <a:rPr lang="nl-NL" altLang="x-none" sz="1200" dirty="0" err="1">
                <a:latin typeface="Cambria" panose="02040503050406030204" pitchFamily="18" charset="0"/>
              </a:rPr>
              <a:t>press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and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unpublished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results</a:t>
            </a:r>
            <a:endParaRPr lang="nl-NL" altLang="x-none" sz="1200" dirty="0">
              <a:latin typeface="Cambria" panose="020405030504060302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1" y="3429000"/>
            <a:ext cx="426719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nl-NL" sz="1800" b="1" dirty="0">
                <a:solidFill>
                  <a:srgbClr val="000000"/>
                </a:solidFill>
                <a:latin typeface="Cambria" pitchFamily="18" charset="0"/>
              </a:rPr>
              <a:t>Preclinical observations </a:t>
            </a:r>
            <a:r>
              <a:rPr lang="en-GB" altLang="nl-NL" sz="1800" b="1" i="1" dirty="0">
                <a:solidFill>
                  <a:srgbClr val="000000"/>
                </a:solidFill>
                <a:latin typeface="Cambria" pitchFamily="18" charset="0"/>
              </a:rPr>
              <a:t>in vivo</a:t>
            </a:r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GT1.1 induces BG505 neutralizing antibodies in rabbits</a:t>
            </a:r>
          </a:p>
          <a:p>
            <a:pPr marL="285750" indent="-285750">
              <a:buFontTx/>
              <a:buChar char="-"/>
            </a:pP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GT1.1 activates multiple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bNAb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germline precursors (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prerearranged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and unrearranged) in multiple knock-in mouse models</a:t>
            </a:r>
          </a:p>
          <a:p>
            <a:endParaRPr lang="en-GB" altLang="nl-NL" sz="1200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/>
            <a:r>
              <a:rPr lang="nl-NL" altLang="x-none" sz="1200" dirty="0">
                <a:latin typeface="Cambria" panose="02040503050406030204" pitchFamily="18" charset="0"/>
              </a:rPr>
              <a:t>Medina-</a:t>
            </a:r>
            <a:r>
              <a:rPr lang="nl-NL" altLang="x-none" sz="1200" dirty="0" err="1">
                <a:latin typeface="Cambria" panose="02040503050406030204" pitchFamily="18" charset="0"/>
              </a:rPr>
              <a:t>Ramirez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i="1" dirty="0">
                <a:latin typeface="Cambria" panose="02040503050406030204" pitchFamily="18" charset="0"/>
              </a:rPr>
              <a:t>et al. </a:t>
            </a:r>
            <a:r>
              <a:rPr lang="nl-NL" altLang="x-none" sz="1200" dirty="0">
                <a:latin typeface="Cambria" panose="02040503050406030204" pitchFamily="18" charset="0"/>
              </a:rPr>
              <a:t>2017. </a:t>
            </a:r>
            <a:r>
              <a:rPr lang="nl-NL" altLang="x-none" sz="1200" i="1" dirty="0" err="1">
                <a:latin typeface="Cambria" panose="02040503050406030204" pitchFamily="18" charset="0"/>
              </a:rPr>
              <a:t>J.Exp.Med</a:t>
            </a:r>
            <a:r>
              <a:rPr lang="nl-NL" altLang="x-none" sz="1200" dirty="0">
                <a:latin typeface="Cambria" panose="02040503050406030204" pitchFamily="18" charset="0"/>
              </a:rPr>
              <a:t>, in </a:t>
            </a:r>
            <a:r>
              <a:rPr lang="nl-NL" altLang="x-none" sz="1200" dirty="0" err="1">
                <a:latin typeface="Cambria" panose="02040503050406030204" pitchFamily="18" charset="0"/>
              </a:rPr>
              <a:t>press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and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unpublished</a:t>
            </a:r>
            <a:r>
              <a:rPr lang="nl-NL" altLang="x-none" sz="1200" dirty="0">
                <a:latin typeface="Cambria" panose="02040503050406030204" pitchFamily="18" charset="0"/>
              </a:rPr>
              <a:t> </a:t>
            </a:r>
            <a:r>
              <a:rPr lang="nl-NL" altLang="x-none" sz="1200" dirty="0" err="1">
                <a:latin typeface="Cambria" panose="02040503050406030204" pitchFamily="18" charset="0"/>
              </a:rPr>
              <a:t>results</a:t>
            </a:r>
            <a:r>
              <a:rPr lang="en-GB" altLang="nl-NL" sz="1200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710386"/>
            <a:ext cx="1455774" cy="2386967"/>
          </a:xfrm>
          <a:prstGeom prst="rect">
            <a:avLst/>
          </a:prstGeom>
        </p:spPr>
      </p:pic>
      <p:sp>
        <p:nvSpPr>
          <p:cNvPr id="9" name="TextBox 62"/>
          <p:cNvSpPr txBox="1"/>
          <p:nvPr/>
        </p:nvSpPr>
        <p:spPr>
          <a:xfrm>
            <a:off x="7548085" y="3148253"/>
            <a:ext cx="167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96FBB"/>
                </a:solidFill>
                <a:latin typeface="Arial"/>
                <a:cs typeface="Arial"/>
              </a:rPr>
              <a:t>BG505 SOSIP.v4.1-GT1</a:t>
            </a:r>
            <a:endParaRPr lang="en-US" sz="1000" b="1" dirty="0">
              <a:solidFill>
                <a:srgbClr val="6BC5C7"/>
              </a:solidFill>
              <a:latin typeface="Arial"/>
              <a:cs typeface="Arial"/>
            </a:endParaRPr>
          </a:p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BG505 SOSIP.664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7" y="685800"/>
            <a:ext cx="3946235" cy="20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364" y="3048954"/>
            <a:ext cx="2522186" cy="2959100"/>
          </a:xfrm>
          <a:prstGeom prst="rect">
            <a:avLst/>
          </a:prstGeom>
        </p:spPr>
      </p:pic>
      <p:sp>
        <p:nvSpPr>
          <p:cNvPr id="10" name="Tekstvak 3">
            <a:extLst>
              <a:ext uri="{FF2B5EF4-FFF2-40B4-BE49-F238E27FC236}">
                <a16:creationId xmlns:a16="http://schemas.microsoft.com/office/drawing/2014/main" id="{7CC4FEE6-3692-E749-9C8E-67EAD1B77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5" y="152400"/>
            <a:ext cx="90302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2600" b="1" dirty="0">
                <a:latin typeface="Cambria" charset="0"/>
              </a:rPr>
              <a:t>Germline-</a:t>
            </a:r>
            <a:r>
              <a:rPr lang="nl-NL" altLang="x-none" sz="2600" b="1" dirty="0" err="1">
                <a:latin typeface="Cambria" charset="0"/>
              </a:rPr>
              <a:t>targeting</a:t>
            </a:r>
            <a:r>
              <a:rPr lang="nl-NL" altLang="x-none" sz="2600" b="1" dirty="0">
                <a:latin typeface="Cambria" charset="0"/>
              </a:rPr>
              <a:t> </a:t>
            </a:r>
            <a:r>
              <a:rPr lang="nl-NL" altLang="x-none" sz="2600" b="1" dirty="0" err="1">
                <a:latin typeface="Cambria" charset="0"/>
              </a:rPr>
              <a:t>immunogens</a:t>
            </a:r>
            <a:r>
              <a:rPr lang="nl-NL" altLang="x-none" sz="2600" b="1" dirty="0">
                <a:latin typeface="Cambria" charset="0"/>
              </a:rPr>
              <a:t>: BG505 SOSIP.v4.1-GT1.1</a:t>
            </a:r>
          </a:p>
        </p:txBody>
      </p:sp>
    </p:spTree>
    <p:extLst>
      <p:ext uri="{BB962C8B-B14F-4D97-AF65-F5344CB8AC3E}">
        <p14:creationId xmlns:p14="http://schemas.microsoft.com/office/powerpoint/2010/main" val="1660839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33400" y="3172510"/>
            <a:ext cx="8153400" cy="1539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nl-NL" altLang="nl-NL" sz="160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81000" y="2259688"/>
            <a:ext cx="8350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520586" y="2259688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2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1834626" y="2881537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533400" y="2688608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H="1">
            <a:off x="2568335" y="2881537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3298603" y="2881537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1104360" y="2881537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768986" y="2259687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12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533400" y="1295400"/>
            <a:ext cx="4038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latin typeface="Cambria"/>
                <a:cs typeface="Cambria"/>
              </a:rPr>
              <a:t>Germline-</a:t>
            </a:r>
            <a:r>
              <a:rPr lang="nl-NL" sz="2000" b="1" u="sng" dirty="0" err="1">
                <a:latin typeface="Cambria"/>
                <a:cs typeface="Cambria"/>
              </a:rPr>
              <a:t>targeting</a:t>
            </a:r>
            <a:r>
              <a:rPr lang="nl-NL" sz="2000" b="1" u="sng" dirty="0">
                <a:latin typeface="Cambria"/>
                <a:cs typeface="Cambria"/>
              </a:rPr>
              <a:t> prime</a:t>
            </a:r>
          </a:p>
          <a:p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BG505 SOSIP.v4.1-GT1.1</a:t>
            </a:r>
          </a:p>
          <a:p>
            <a:r>
              <a:rPr lang="nl-NL" sz="2000" b="1" dirty="0">
                <a:latin typeface="Cambria"/>
                <a:cs typeface="Cambria"/>
              </a:rPr>
              <a:t>(</a:t>
            </a:r>
            <a:r>
              <a:rPr lang="nl-NL" sz="2000" b="1" i="1" dirty="0">
                <a:latin typeface="Cambria"/>
                <a:cs typeface="Cambria"/>
              </a:rPr>
              <a:t>vs. </a:t>
            </a:r>
            <a:r>
              <a:rPr lang="nl-NL" sz="2000" b="1" dirty="0">
                <a:latin typeface="Cambria"/>
                <a:cs typeface="Cambria"/>
              </a:rPr>
              <a:t>BG505 SOSIP.664 control)</a:t>
            </a: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1676400" y="2688608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6" name="Tekstvak 3"/>
          <p:cNvSpPr txBox="1">
            <a:spLocks noChangeArrowheads="1"/>
          </p:cNvSpPr>
          <p:nvPr/>
        </p:nvSpPr>
        <p:spPr bwMode="auto">
          <a:xfrm>
            <a:off x="457200" y="3087469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nl-NL" sz="1800" b="1" dirty="0">
              <a:latin typeface="Cambria" charset="0"/>
              <a:cs typeface="Cambria" charset="0"/>
            </a:endParaRPr>
          </a:p>
          <a:p>
            <a:pPr eaLnBrk="1" hangingPunct="1"/>
            <a:r>
              <a:rPr lang="nl-NL" sz="1800" b="1" dirty="0" err="1">
                <a:latin typeface="Cambria" charset="0"/>
                <a:cs typeface="Cambria" charset="0"/>
              </a:rPr>
              <a:t>Vaccinations</a:t>
            </a:r>
            <a:r>
              <a:rPr lang="nl-NL" sz="1800" b="1" dirty="0">
                <a:latin typeface="Cambria" charset="0"/>
                <a:cs typeface="Cambria" charset="0"/>
              </a:rPr>
              <a:t> (</a:t>
            </a:r>
            <a:r>
              <a:rPr lang="nl-NL" sz="1800" b="1" dirty="0" err="1">
                <a:latin typeface="Cambria" charset="0"/>
                <a:cs typeface="Cambria" charset="0"/>
              </a:rPr>
              <a:t>months</a:t>
            </a:r>
            <a:r>
              <a:rPr lang="nl-NL" sz="1800" b="1" dirty="0">
                <a:latin typeface="Cambria" charset="0"/>
                <a:cs typeface="Cambria" charset="0"/>
              </a:rPr>
              <a:t>)</a:t>
            </a:r>
          </a:p>
        </p:txBody>
      </p:sp>
      <p:sp>
        <p:nvSpPr>
          <p:cNvPr id="20" name="Tekstvak 3"/>
          <p:cNvSpPr txBox="1">
            <a:spLocks noChangeArrowheads="1"/>
          </p:cNvSpPr>
          <p:nvPr/>
        </p:nvSpPr>
        <p:spPr bwMode="auto">
          <a:xfrm>
            <a:off x="86965" y="152400"/>
            <a:ext cx="90302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2600" b="1" dirty="0">
                <a:latin typeface="Cambria" charset="0"/>
              </a:rPr>
              <a:t>Germline-</a:t>
            </a:r>
            <a:r>
              <a:rPr lang="nl-NL" altLang="x-none" sz="2600" b="1" dirty="0" err="1">
                <a:latin typeface="Cambria" charset="0"/>
              </a:rPr>
              <a:t>targeting</a:t>
            </a:r>
            <a:r>
              <a:rPr lang="nl-NL" altLang="x-none" sz="2600" b="1" dirty="0">
                <a:latin typeface="Cambria" charset="0"/>
              </a:rPr>
              <a:t> </a:t>
            </a:r>
            <a:r>
              <a:rPr lang="nl-NL" altLang="x-none" sz="2600" b="1" dirty="0" err="1">
                <a:latin typeface="Cambria" charset="0"/>
              </a:rPr>
              <a:t>immunogens</a:t>
            </a:r>
            <a:r>
              <a:rPr lang="nl-NL" altLang="x-none" sz="2600" b="1" dirty="0">
                <a:latin typeface="Cambria" charset="0"/>
              </a:rPr>
              <a:t>: BG505 SOSIP.v4.1-GT1.1</a:t>
            </a:r>
          </a:p>
        </p:txBody>
      </p:sp>
      <p:graphicFrame>
        <p:nvGraphicFramePr>
          <p:cNvPr id="44" name="Tabel 43"/>
          <p:cNvGraphicFramePr>
            <a:graphicFrameLocks noGrp="1"/>
          </p:cNvGraphicFramePr>
          <p:nvPr>
            <p:extLst/>
          </p:nvPr>
        </p:nvGraphicFramePr>
        <p:xfrm>
          <a:off x="457200" y="4267200"/>
          <a:ext cx="5638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Sanders/Moore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NIH (HIVRAD)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BMGF (IAVI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VxPDC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KBI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Biopharma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Q2 2019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Q3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2019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TBD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5" name="Afbeelding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03520"/>
            <a:ext cx="3581400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563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b="1" dirty="0">
                <a:solidFill>
                  <a:srgbClr val="000000"/>
                </a:solidFill>
                <a:latin typeface="Cambria" pitchFamily="18" charset="0"/>
              </a:rPr>
              <a:t>Possible clinical trial outline </a:t>
            </a:r>
            <a:endParaRPr lang="en-GB" altLang="nl-NL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9" name="Content Placeholder 3"/>
          <p:cNvSpPr txBox="1">
            <a:spLocks/>
          </p:cNvSpPr>
          <p:nvPr/>
        </p:nvSpPr>
        <p:spPr>
          <a:xfrm>
            <a:off x="4724400" y="990600"/>
            <a:ext cx="3971641" cy="331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Wingdings 2" charset="0"/>
              <a:buNone/>
              <a:defRPr sz="2400" b="1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65000"/>
              <a:buFont typeface="Wingdings 2" charset="0"/>
              <a:buNone/>
              <a:defRPr sz="2000"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914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75000"/>
              <a:buFont typeface="Monotype Sorts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371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18288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charset="0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2860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14141"/>
              </a:buClr>
              <a:buSzPct val="100000"/>
              <a:buFont typeface="Wingdings 3" pitchFamily="-112" charset="2"/>
              <a:buNone/>
              <a:defRPr b="1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just"/>
            <a:r>
              <a:rPr lang="en-US" sz="160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Goals: 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the safety and immunogenicity of two doses of GT1.1 / AS01b in healthy HIV uninfected adults</a:t>
            </a:r>
          </a:p>
          <a:p>
            <a:pPr algn="just"/>
            <a:r>
              <a:rPr lang="en-US" sz="1600" b="0" kern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t</a:t>
            </a:r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he GT1.1 trimer can activate CD4bs-class and V2-apex class precursor B cells </a:t>
            </a:r>
          </a:p>
          <a:p>
            <a:pPr algn="just"/>
            <a:r>
              <a:rPr lang="en-US" sz="1600" b="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Evaluate whether such B cells can be further matured by boosting with heterologous trimers</a:t>
            </a:r>
          </a:p>
        </p:txBody>
      </p:sp>
    </p:spTree>
    <p:extLst>
      <p:ext uri="{BB962C8B-B14F-4D97-AF65-F5344CB8AC3E}">
        <p14:creationId xmlns:p14="http://schemas.microsoft.com/office/powerpoint/2010/main" val="164076511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33400" y="3172510"/>
            <a:ext cx="8153400" cy="1539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nl-NL" altLang="nl-NL" sz="160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81000" y="2259688"/>
            <a:ext cx="8350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520586" y="2259688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2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1834626" y="2881537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533400" y="2688608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H="1">
            <a:off x="2568335" y="2881537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3298603" y="2881537"/>
            <a:ext cx="0" cy="29097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1104360" y="2881537"/>
            <a:ext cx="0" cy="29097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4187586" y="2259687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6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768986" y="2259687"/>
            <a:ext cx="841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latin typeface="Cambria" charset="0"/>
                <a:ea typeface="Cambria" charset="0"/>
                <a:cs typeface="Cambria" charset="0"/>
              </a:rPr>
              <a:t>12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4035187" y="1303200"/>
            <a:ext cx="427061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u="sng" dirty="0" err="1">
                <a:latin typeface="Cambria"/>
                <a:cs typeface="Cambria"/>
              </a:rPr>
              <a:t>Mature</a:t>
            </a:r>
            <a:r>
              <a:rPr lang="nl-NL" sz="2000" b="1" u="sng" dirty="0">
                <a:latin typeface="Cambria"/>
                <a:cs typeface="Cambria"/>
              </a:rPr>
              <a:t> </a:t>
            </a:r>
            <a:r>
              <a:rPr lang="nl-NL" sz="2000" b="1" u="sng" dirty="0" err="1">
                <a:latin typeface="Cambria"/>
                <a:cs typeface="Cambria"/>
              </a:rPr>
              <a:t>trimer</a:t>
            </a:r>
            <a:r>
              <a:rPr lang="nl-NL" sz="2000" b="1" u="sng" dirty="0">
                <a:latin typeface="Cambria"/>
                <a:cs typeface="Cambria"/>
              </a:rPr>
              <a:t> boost</a:t>
            </a:r>
          </a:p>
          <a:p>
            <a:r>
              <a:rPr lang="nl-NL" sz="2000" b="1" dirty="0">
                <a:latin typeface="Cambria"/>
                <a:cs typeface="Cambria"/>
              </a:rPr>
              <a:t>BG505 SOSIP.664 or </a:t>
            </a:r>
          </a:p>
          <a:p>
            <a:r>
              <a:rPr lang="nl-NL" sz="2000" b="1" dirty="0" err="1">
                <a:solidFill>
                  <a:srgbClr val="C00000"/>
                </a:solidFill>
                <a:latin typeface="Cambria"/>
                <a:cs typeface="Cambria"/>
              </a:rPr>
              <a:t>ConM</a:t>
            </a:r>
            <a:r>
              <a:rPr lang="nl-NL" sz="2000" b="1" dirty="0">
                <a:solidFill>
                  <a:srgbClr val="C00000"/>
                </a:solidFill>
                <a:latin typeface="Cambria"/>
                <a:cs typeface="Cambria"/>
              </a:rPr>
              <a:t> SOSIP.v7 o</a:t>
            </a:r>
            <a:r>
              <a:rPr lang="nl-NL" sz="2000" b="1" dirty="0">
                <a:latin typeface="Cambria"/>
                <a:cs typeface="Cambria"/>
              </a:rPr>
              <a:t>r </a:t>
            </a:r>
            <a:r>
              <a:rPr lang="nl-NL" sz="2000" b="1" dirty="0" err="1">
                <a:latin typeface="Cambria"/>
                <a:cs typeface="Cambria"/>
              </a:rPr>
              <a:t>other</a:t>
            </a:r>
            <a:endParaRPr lang="nl-NL" sz="2000" b="1" dirty="0">
              <a:latin typeface="Cambria"/>
              <a:cs typeface="Cambria"/>
            </a:endParaRP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8001000" y="2681159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4343400" y="2690734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1676400" y="2688608"/>
            <a:ext cx="0" cy="4839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6" name="Tekstvak 3"/>
          <p:cNvSpPr txBox="1">
            <a:spLocks noChangeArrowheads="1"/>
          </p:cNvSpPr>
          <p:nvPr/>
        </p:nvSpPr>
        <p:spPr bwMode="auto">
          <a:xfrm>
            <a:off x="457200" y="3087469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nl-NL" sz="1800" b="1" dirty="0">
              <a:latin typeface="Cambria" charset="0"/>
              <a:cs typeface="Cambria" charset="0"/>
            </a:endParaRPr>
          </a:p>
          <a:p>
            <a:pPr eaLnBrk="1" hangingPunct="1"/>
            <a:r>
              <a:rPr lang="nl-NL" sz="1800" b="1" dirty="0" err="1">
                <a:latin typeface="Cambria" charset="0"/>
                <a:cs typeface="Cambria" charset="0"/>
              </a:rPr>
              <a:t>Vaccinations</a:t>
            </a:r>
            <a:r>
              <a:rPr lang="nl-NL" sz="1800" b="1" dirty="0">
                <a:latin typeface="Cambria" charset="0"/>
                <a:cs typeface="Cambria" charset="0"/>
              </a:rPr>
              <a:t> (</a:t>
            </a:r>
            <a:r>
              <a:rPr lang="nl-NL" sz="1800" b="1" dirty="0" err="1">
                <a:latin typeface="Cambria" charset="0"/>
                <a:cs typeface="Cambria" charset="0"/>
              </a:rPr>
              <a:t>months</a:t>
            </a:r>
            <a:r>
              <a:rPr lang="nl-NL" sz="1800" b="1" dirty="0">
                <a:latin typeface="Cambria" charset="0"/>
                <a:cs typeface="Cambria" charset="0"/>
              </a:rPr>
              <a:t>)</a:t>
            </a:r>
          </a:p>
        </p:txBody>
      </p:sp>
      <p:sp>
        <p:nvSpPr>
          <p:cNvPr id="20" name="Tekstvak 3"/>
          <p:cNvSpPr txBox="1">
            <a:spLocks noChangeArrowheads="1"/>
          </p:cNvSpPr>
          <p:nvPr/>
        </p:nvSpPr>
        <p:spPr bwMode="auto">
          <a:xfrm>
            <a:off x="86965" y="152400"/>
            <a:ext cx="90302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2600" b="1" dirty="0">
                <a:latin typeface="Cambria" charset="0"/>
              </a:rPr>
              <a:t>Germline-</a:t>
            </a:r>
            <a:r>
              <a:rPr lang="nl-NL" altLang="x-none" sz="2600" b="1" dirty="0" err="1">
                <a:latin typeface="Cambria" charset="0"/>
              </a:rPr>
              <a:t>targeting</a:t>
            </a:r>
            <a:r>
              <a:rPr lang="nl-NL" altLang="x-none" sz="2600" b="1" dirty="0">
                <a:latin typeface="Cambria" charset="0"/>
              </a:rPr>
              <a:t> </a:t>
            </a:r>
            <a:r>
              <a:rPr lang="nl-NL" altLang="x-none" sz="2600" b="1" dirty="0" err="1">
                <a:latin typeface="Cambria" charset="0"/>
              </a:rPr>
              <a:t>immunogens</a:t>
            </a:r>
            <a:r>
              <a:rPr lang="nl-NL" altLang="x-none" sz="2600" b="1" dirty="0">
                <a:latin typeface="Cambria" charset="0"/>
              </a:rPr>
              <a:t>: BG505 SOSIP.v4.1-GT1.1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A4F9BDAB-06E1-DE44-B6DC-D740FB02DF4C}"/>
              </a:ext>
            </a:extLst>
          </p:cNvPr>
          <p:cNvSpPr txBox="1"/>
          <p:nvPr/>
        </p:nvSpPr>
        <p:spPr>
          <a:xfrm>
            <a:off x="533400" y="1295400"/>
            <a:ext cx="32004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latin typeface="Cambria"/>
                <a:cs typeface="Cambria"/>
              </a:rPr>
              <a:t>Germline-</a:t>
            </a:r>
            <a:r>
              <a:rPr lang="nl-NL" sz="2000" b="1" u="sng" dirty="0" err="1">
                <a:latin typeface="Cambria"/>
                <a:cs typeface="Cambria"/>
              </a:rPr>
              <a:t>targeting</a:t>
            </a:r>
            <a:r>
              <a:rPr lang="nl-NL" sz="2000" b="1" u="sng" dirty="0">
                <a:latin typeface="Cambria"/>
                <a:cs typeface="Cambria"/>
              </a:rPr>
              <a:t> prime</a:t>
            </a:r>
          </a:p>
          <a:p>
            <a:r>
              <a:rPr lang="nl-NL" sz="2000" b="1" dirty="0">
                <a:solidFill>
                  <a:srgbClr val="006F00"/>
                </a:solidFill>
                <a:latin typeface="Cambria"/>
                <a:cs typeface="Cambria"/>
              </a:rPr>
              <a:t>BG505 SOSIP.v4.1-GT1.1</a:t>
            </a:r>
          </a:p>
          <a:p>
            <a:r>
              <a:rPr lang="nl-NL" sz="2000" b="1" dirty="0">
                <a:latin typeface="Cambria"/>
                <a:cs typeface="Cambria"/>
              </a:rPr>
              <a:t>(</a:t>
            </a:r>
            <a:r>
              <a:rPr lang="nl-NL" sz="2000" b="1" i="1" dirty="0">
                <a:latin typeface="Cambria"/>
                <a:cs typeface="Cambria"/>
              </a:rPr>
              <a:t>vs. </a:t>
            </a:r>
            <a:r>
              <a:rPr lang="nl-NL" sz="2000" b="1" dirty="0">
                <a:latin typeface="Cambria"/>
                <a:cs typeface="Cambria"/>
              </a:rPr>
              <a:t>BG505 SOSIP.664 ctrl)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BB4CDEB3-D2BC-8C4C-B06E-CCE3400D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563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b="1" dirty="0">
                <a:solidFill>
                  <a:srgbClr val="000000"/>
                </a:solidFill>
                <a:latin typeface="Cambria" pitchFamily="18" charset="0"/>
              </a:rPr>
              <a:t>Possible clinical trial outline </a:t>
            </a:r>
            <a:endParaRPr lang="en-GB" altLang="nl-NL" dirty="0">
              <a:solidFill>
                <a:srgbClr val="000000"/>
              </a:solidFill>
              <a:latin typeface="Cambria" pitchFamily="18" charset="0"/>
            </a:endParaRPr>
          </a:p>
        </p:txBody>
      </p:sp>
      <p:graphicFrame>
        <p:nvGraphicFramePr>
          <p:cNvPr id="40" name="Tabel 39">
            <a:extLst>
              <a:ext uri="{FF2B5EF4-FFF2-40B4-BE49-F238E27FC236}">
                <a16:creationId xmlns:a16="http://schemas.microsoft.com/office/drawing/2014/main" id="{E78E1C3E-4392-634B-942F-84C22E1912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4267200"/>
          <a:ext cx="5638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scientists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Sanders/Moore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Funder</a:t>
                      </a: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NIH (HIVRAD)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&amp; 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BMGF (IAVI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VxPDC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Manufacturer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KBI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Biopharma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GMP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finished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Q2 2019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trial start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Q3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2019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Clinical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sites</a:t>
                      </a:r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TBD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1" name="Afbeelding 29">
            <a:extLst>
              <a:ext uri="{FF2B5EF4-FFF2-40B4-BE49-F238E27FC236}">
                <a16:creationId xmlns:a16="http://schemas.microsoft.com/office/drawing/2014/main" id="{2EE55F26-F8EC-AA44-AE58-0FA5A89F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03520"/>
            <a:ext cx="3581400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80949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0CD64279-0178-4D47-A2F4-C1FF6136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nl-NL" sz="3200" dirty="0">
                <a:solidFill>
                  <a:srgbClr val="000000"/>
                </a:solidFill>
                <a:latin typeface="Cambria" pitchFamily="18" charset="0"/>
              </a:rPr>
              <a:t>I want to begin with acknowledging and thanking the people living with HIV who have generously participated in this research</a:t>
            </a:r>
          </a:p>
        </p:txBody>
      </p:sp>
      <p:pic>
        <p:nvPicPr>
          <p:cNvPr id="5" name="Picture 9" descr="Logo_ACS">
            <a:extLst>
              <a:ext uri="{FF2B5EF4-FFF2-40B4-BE49-F238E27FC236}">
                <a16:creationId xmlns:a16="http://schemas.microsoft.com/office/drawing/2014/main" id="{63E83BFB-47D3-1D43-A36A-90EA7A1B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167640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76069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kstvak 3"/>
          <p:cNvSpPr txBox="1">
            <a:spLocks noChangeArrowheads="1"/>
          </p:cNvSpPr>
          <p:nvPr/>
        </p:nvSpPr>
        <p:spPr bwMode="auto">
          <a:xfrm>
            <a:off x="304800" y="186690"/>
            <a:ext cx="86868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b="1" dirty="0">
                <a:latin typeface="Cambria" charset="0"/>
                <a:cs typeface="Cambria" charset="0"/>
              </a:rPr>
              <a:t>Summary/</a:t>
            </a:r>
            <a:r>
              <a:rPr lang="nl-NL" sz="2800" b="1" dirty="0" err="1">
                <a:latin typeface="Cambria" charset="0"/>
                <a:cs typeface="Cambria" charset="0"/>
              </a:rPr>
              <a:t>Conclusions</a:t>
            </a:r>
            <a:endParaRPr lang="nl-NL" sz="2800" b="1" dirty="0">
              <a:latin typeface="Cambria" charset="0"/>
              <a:cs typeface="Cambria" charset="0"/>
            </a:endParaRPr>
          </a:p>
          <a:p>
            <a:pPr eaLnBrk="1" hangingPunct="1"/>
            <a:endParaRPr lang="nl-NL" sz="1000" b="1" dirty="0">
              <a:latin typeface="Cambria" charset="0"/>
              <a:cs typeface="Cambria" charset="0"/>
            </a:endParaRPr>
          </a:p>
          <a:p>
            <a:pPr eaLnBrk="1" hangingPunct="1"/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Native-like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trimers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are a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promising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platform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for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induction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of HIV-1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neutralizing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antibodies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.</a:t>
            </a:r>
            <a:endParaRPr lang="nl-NL" sz="1000" dirty="0">
              <a:latin typeface="Cambria" charset="0"/>
              <a:ea typeface="Cambria" charset="0"/>
              <a:cs typeface="Cambria" charset="0"/>
            </a:endParaRPr>
          </a:p>
          <a:p>
            <a:pPr eaLnBrk="1" hangingPunct="1"/>
            <a:endParaRPr lang="nl-NL" sz="1000" dirty="0">
              <a:latin typeface="Cambria" charset="0"/>
              <a:ea typeface="Cambria" charset="0"/>
              <a:cs typeface="Cambria" charset="0"/>
            </a:endParaRPr>
          </a:p>
          <a:p>
            <a:pPr eaLnBrk="1" hangingPunct="1"/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Germline-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targeting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should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prime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desirable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naive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B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cells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that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have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capacity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to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generate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broadly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neutralizing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antibodies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.</a:t>
            </a:r>
          </a:p>
          <a:p>
            <a:pPr eaLnBrk="1" hangingPunct="1"/>
            <a:endParaRPr lang="nl-NL" sz="1000" dirty="0">
              <a:latin typeface="Cambria" charset="0"/>
              <a:ea typeface="Cambria" charset="0"/>
              <a:cs typeface="Cambria" charset="0"/>
            </a:endParaRPr>
          </a:p>
          <a:p>
            <a:pPr eaLnBrk="1" hangingPunct="1"/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Lineage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immunogens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derived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from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patients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that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developed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broadly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neutralizing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antibodies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might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guide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antibody response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towards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neutralization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breadth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.</a:t>
            </a:r>
          </a:p>
          <a:p>
            <a:pPr eaLnBrk="1" hangingPunct="1"/>
            <a:endParaRPr lang="nl-NL" sz="1000" dirty="0">
              <a:latin typeface="Cambria" charset="0"/>
              <a:ea typeface="Cambria" charset="0"/>
              <a:cs typeface="Cambria" charset="0"/>
            </a:endParaRPr>
          </a:p>
          <a:p>
            <a:pPr eaLnBrk="1" hangingPunct="1"/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None of these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strategies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are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mutually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exclusive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. </a:t>
            </a:r>
          </a:p>
          <a:p>
            <a:pPr eaLnBrk="1" hangingPunct="1"/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In contrast, these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strategies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are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likely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to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converge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.</a:t>
            </a:r>
          </a:p>
          <a:p>
            <a:pPr marL="285750" indent="-285750" eaLnBrk="1" hangingPunct="1">
              <a:buFontTx/>
              <a:buChar char="-"/>
            </a:pP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Germline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priming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mr-IN" sz="2000" dirty="0">
                <a:latin typeface="Cambria" charset="0"/>
                <a:ea typeface="Cambria" charset="0"/>
                <a:cs typeface="Cambria" charset="0"/>
              </a:rPr>
              <a:t>–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native-like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trimer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boosting</a:t>
            </a:r>
            <a:endParaRPr lang="nl-NL" sz="20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Lineage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immunogens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based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on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trimers</a:t>
            </a:r>
            <a:endParaRPr lang="nl-NL" sz="20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Germline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priming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followed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lineage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immunogens</a:t>
            </a:r>
            <a:endParaRPr lang="nl-NL" sz="20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Etc.</a:t>
            </a:r>
          </a:p>
          <a:p>
            <a:pPr eaLnBrk="1" hangingPunct="1"/>
            <a:endParaRPr lang="nl-NL" sz="1000" dirty="0">
              <a:latin typeface="Cambria" charset="0"/>
              <a:ea typeface="Cambria" charset="0"/>
              <a:cs typeface="Cambria" charset="0"/>
            </a:endParaRPr>
          </a:p>
          <a:p>
            <a:pPr eaLnBrk="1" hangingPunct="1"/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These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strategies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provide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promising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avenues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towards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an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HIV-1 vaccine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that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induces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broadly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neutralizing</a:t>
            </a:r>
            <a:r>
              <a:rPr lang="nl-NL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nl-NL" sz="2000" dirty="0" err="1">
                <a:latin typeface="Cambria" charset="0"/>
                <a:ea typeface="Cambria" charset="0"/>
                <a:cs typeface="Cambria" charset="0"/>
              </a:rPr>
              <a:t>antibodies</a:t>
            </a:r>
            <a:endParaRPr lang="nl-NL" sz="20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1184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Afbeelding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66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9"/>
          <p:cNvGrpSpPr>
            <a:grpSpLocks/>
          </p:cNvGrpSpPr>
          <p:nvPr/>
        </p:nvGrpSpPr>
        <p:grpSpPr bwMode="auto">
          <a:xfrm>
            <a:off x="2590800" y="228600"/>
            <a:ext cx="1857376" cy="4978401"/>
            <a:chOff x="3005" y="2998"/>
            <a:chExt cx="1170" cy="3136"/>
          </a:xfrm>
        </p:grpSpPr>
        <p:pic>
          <p:nvPicPr>
            <p:cNvPr id="31771" name="Picture 10" descr="http://www.uva.nl/gfx/uva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998"/>
              <a:ext cx="1105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2" name="Text Box 11"/>
            <p:cNvSpPr txBox="1">
              <a:spLocks noChangeArrowheads="1"/>
            </p:cNvSpPr>
            <p:nvPr/>
          </p:nvSpPr>
          <p:spPr bwMode="auto">
            <a:xfrm>
              <a:off x="3005" y="3284"/>
              <a:ext cx="1170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Academic Medical Center,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Max Medina-Ramirez</a:t>
              </a: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Marit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van Gils 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Philip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Brouwer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Ronald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Derking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Miguel Camacho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Alba Torrents de la Peña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Ivan Del Moral-Sanchez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Steven de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Taeye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Marlies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van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Haaren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Kwinten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Sliepen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b="1" dirty="0" err="1">
                  <a:solidFill>
                    <a:srgbClr val="000000"/>
                  </a:solidFill>
                  <a:latin typeface="Cambria" charset="0"/>
                </a:rPr>
                <a:t>Ilja</a:t>
              </a:r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 </a:t>
              </a:r>
              <a:r>
                <a:rPr lang="en-US" sz="1200" b="1" dirty="0" err="1">
                  <a:solidFill>
                    <a:srgbClr val="000000"/>
                  </a:solidFill>
                  <a:latin typeface="Cambria" charset="0"/>
                </a:rPr>
                <a:t>Bontjer</a:t>
              </a:r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Edith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Schermer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Patricia van der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Woude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Marielle van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Breemen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Emma Reiss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Anna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Schorcht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endParaRPr lang="en-US" sz="800" dirty="0">
                <a:solidFill>
                  <a:srgbClr val="000000"/>
                </a:solidFill>
                <a:latin typeface="Cambria" charset="0"/>
              </a:endParaRPr>
            </a:p>
            <a:p>
              <a:pPr eaLnBrk="1" hangingPunct="1"/>
              <a:r>
                <a:rPr lang="en-US" sz="1200" u="sng" dirty="0">
                  <a:solidFill>
                    <a:srgbClr val="000000"/>
                  </a:solidFill>
                  <a:latin typeface="Cambria"/>
                  <a:cs typeface="Cambria"/>
                </a:rPr>
                <a:t>VRC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John </a:t>
              </a:r>
              <a:r>
                <a:rPr lang="en-US" sz="1200" dirty="0" err="1">
                  <a:solidFill>
                    <a:srgbClr val="000000"/>
                  </a:solidFill>
                  <a:latin typeface="Cambria"/>
                  <a:cs typeface="Cambria"/>
                </a:rPr>
                <a:t>Mascola</a:t>
              </a:r>
              <a:endParaRPr lang="en-US" sz="1200" dirty="0">
                <a:solidFill>
                  <a:srgbClr val="000000"/>
                </a:solidFill>
                <a:latin typeface="Cambria"/>
                <a:cs typeface="Cambria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Alberto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Cagigi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David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Leggat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Adrian McDermott</a:t>
              </a:r>
            </a:p>
            <a:p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</p:txBody>
        </p:sp>
      </p:grpSp>
      <p:grpSp>
        <p:nvGrpSpPr>
          <p:cNvPr id="31748" name="Group 28"/>
          <p:cNvGrpSpPr>
            <a:grpSpLocks/>
          </p:cNvGrpSpPr>
          <p:nvPr/>
        </p:nvGrpSpPr>
        <p:grpSpPr bwMode="auto">
          <a:xfrm>
            <a:off x="4411662" y="304800"/>
            <a:ext cx="3132138" cy="4646032"/>
            <a:chOff x="5249863" y="457221"/>
            <a:chExt cx="3132137" cy="4645800"/>
          </a:xfrm>
        </p:grpSpPr>
        <p:sp>
          <p:nvSpPr>
            <p:cNvPr id="31769" name="Text Box 5"/>
            <p:cNvSpPr txBox="1">
              <a:spLocks noChangeArrowheads="1"/>
            </p:cNvSpPr>
            <p:nvPr/>
          </p:nvSpPr>
          <p:spPr bwMode="auto">
            <a:xfrm>
              <a:off x="5249863" y="763588"/>
              <a:ext cx="3132137" cy="433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Cornell University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Pavel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Pugach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Rajesh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Ringe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Tom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Ketas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Al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Cupo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Anila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Yasmeen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PJ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Klasse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John Moore</a:t>
              </a:r>
            </a:p>
            <a:p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Rockefeller U.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Pia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Dosenovic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Amelia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Escolano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Michel </a:t>
              </a:r>
              <a:r>
                <a:rPr lang="en-US" sz="1200" b="1" dirty="0" err="1">
                  <a:solidFill>
                    <a:srgbClr val="000000"/>
                  </a:solidFill>
                  <a:latin typeface="Cambria" charset="0"/>
                </a:rPr>
                <a:t>Nussenzweig</a:t>
              </a:r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Harvard U.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Ming Tian</a:t>
              </a: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Hwei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-Ling Cheng</a:t>
              </a:r>
            </a:p>
            <a:p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Frederick Alt</a:t>
              </a:r>
            </a:p>
            <a:p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IAVI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Tom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Hassell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Antu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Dey</a:t>
              </a:r>
              <a:endParaRPr lang="en-US" sz="1200" dirty="0">
                <a:solidFill>
                  <a:srgbClr val="000000"/>
                </a:solidFill>
                <a:latin typeface="Cambria" charset="0"/>
              </a:endParaRPr>
            </a:p>
            <a:p>
              <a:endParaRPr lang="en-US" sz="1200" dirty="0">
                <a:latin typeface="Cambria" charset="0"/>
              </a:endParaRPr>
            </a:p>
          </p:txBody>
        </p:sp>
        <p:pic>
          <p:nvPicPr>
            <p:cNvPr id="31770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457221"/>
              <a:ext cx="1156969" cy="328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9" name="Picture 196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787367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9651" descr="Aidsfonds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3" b="23613"/>
          <a:stretch>
            <a:fillRect/>
          </a:stretch>
        </p:blipFill>
        <p:spPr bwMode="auto">
          <a:xfrm>
            <a:off x="385763" y="896938"/>
            <a:ext cx="1290637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Group 12"/>
          <p:cNvGrpSpPr>
            <a:grpSpLocks/>
          </p:cNvGrpSpPr>
          <p:nvPr/>
        </p:nvGrpSpPr>
        <p:grpSpPr bwMode="auto">
          <a:xfrm>
            <a:off x="5943600" y="-76200"/>
            <a:ext cx="1571626" cy="5118102"/>
            <a:chOff x="864" y="2729"/>
            <a:chExt cx="990" cy="3224"/>
          </a:xfrm>
        </p:grpSpPr>
        <p:grpSp>
          <p:nvGrpSpPr>
            <p:cNvPr id="31765" name="Group 13"/>
            <p:cNvGrpSpPr>
              <a:grpSpLocks/>
            </p:cNvGrpSpPr>
            <p:nvPr/>
          </p:nvGrpSpPr>
          <p:grpSpPr bwMode="auto">
            <a:xfrm>
              <a:off x="912" y="2729"/>
              <a:ext cx="768" cy="621"/>
              <a:chOff x="4183" y="780"/>
              <a:chExt cx="959" cy="716"/>
            </a:xfrm>
          </p:grpSpPr>
          <p:graphicFrame>
            <p:nvGraphicFramePr>
              <p:cNvPr id="31767" name="Object 2"/>
              <p:cNvGraphicFramePr>
                <a:graphicFrameLocks noChangeAspect="1"/>
              </p:cNvGraphicFramePr>
              <p:nvPr/>
            </p:nvGraphicFramePr>
            <p:xfrm>
              <a:off x="4224" y="816"/>
              <a:ext cx="821" cy="6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1707" name="Photo Editor Photo" r:id="rId9" imgW="1303133" imgH="1082134" progId="MSPhotoEd.3">
                      <p:embed/>
                    </p:oleObj>
                  </mc:Choice>
                  <mc:Fallback>
                    <p:oleObj name="Photo Editor Photo" r:id="rId9" imgW="1303133" imgH="1082134" progId="MSPhotoEd.3">
                      <p:embed/>
                      <p:pic>
                        <p:nvPicPr>
                          <p:cNvPr id="31767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4" y="816"/>
                            <a:ext cx="821" cy="6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6350">
                                <a:solidFill>
                                  <a:srgbClr val="FFCC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768" name="Rectangle 15"/>
              <p:cNvSpPr>
                <a:spLocks noChangeArrowheads="1"/>
              </p:cNvSpPr>
              <p:nvPr/>
            </p:nvSpPr>
            <p:spPr bwMode="auto">
              <a:xfrm>
                <a:off x="4183" y="780"/>
                <a:ext cx="959" cy="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 sz="1200">
                  <a:latin typeface="Cambria" charset="0"/>
                </a:endParaRPr>
              </a:p>
            </p:txBody>
          </p:sp>
        </p:grpSp>
        <p:sp>
          <p:nvSpPr>
            <p:cNvPr id="31766" name="Text Box 16"/>
            <p:cNvSpPr txBox="1">
              <a:spLocks noChangeArrowheads="1"/>
            </p:cNvSpPr>
            <p:nvPr/>
          </p:nvSpPr>
          <p:spPr bwMode="auto">
            <a:xfrm>
              <a:off x="864" y="3219"/>
              <a:ext cx="990" cy="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u="sng" dirty="0">
                  <a:solidFill>
                    <a:srgbClr val="000000"/>
                  </a:solidFill>
                  <a:latin typeface="Cambria" charset="0"/>
                </a:rPr>
                <a:t>Scripps, La Jolla</a:t>
              </a:r>
            </a:p>
            <a:p>
              <a:pPr eaLnBrk="1" hangingPunct="1"/>
              <a:r>
                <a:rPr lang="en-US" sz="1200" dirty="0">
                  <a:latin typeface="Cambria" charset="0"/>
                </a:rPr>
                <a:t>Fernando </a:t>
              </a:r>
              <a:r>
                <a:rPr lang="en-US" sz="1200" dirty="0" err="1">
                  <a:latin typeface="Cambria" charset="0"/>
                </a:rPr>
                <a:t>Garces</a:t>
              </a:r>
              <a:endParaRPr lang="en-US" sz="1200" dirty="0">
                <a:latin typeface="Cambria" charset="0"/>
              </a:endParaRPr>
            </a:p>
            <a:p>
              <a:pPr eaLnBrk="1" hangingPunct="1"/>
              <a:r>
                <a:rPr lang="en-US" sz="1200" dirty="0">
                  <a:latin typeface="Cambria" charset="0"/>
                </a:rPr>
                <a:t>Gabe </a:t>
              </a:r>
              <a:r>
                <a:rPr lang="en-US" sz="1200" dirty="0" err="1">
                  <a:latin typeface="Cambria" charset="0"/>
                </a:rPr>
                <a:t>Ozorowski</a:t>
              </a:r>
              <a:endParaRPr lang="en-US" sz="1200" dirty="0">
                <a:latin typeface="Cambria" charset="0"/>
              </a:endParaRPr>
            </a:p>
            <a:p>
              <a:pPr eaLnBrk="1" hangingPunct="1"/>
              <a:r>
                <a:rPr lang="en-US" sz="1200" dirty="0">
                  <a:latin typeface="Cambria" charset="0"/>
                </a:rPr>
                <a:t>Jon Torres</a:t>
              </a:r>
            </a:p>
            <a:p>
              <a:pPr eaLnBrk="1" hangingPunct="1"/>
              <a:r>
                <a:rPr lang="en-US" sz="1200" dirty="0">
                  <a:latin typeface="Cambria" charset="0"/>
                </a:rPr>
                <a:t>Chris Cottrell</a:t>
              </a:r>
            </a:p>
            <a:p>
              <a:pPr eaLnBrk="1" hangingPunct="1"/>
              <a:r>
                <a:rPr lang="en-US" sz="1200" dirty="0">
                  <a:latin typeface="Cambria" charset="0"/>
                </a:rPr>
                <a:t>Kimmo </a:t>
              </a:r>
              <a:r>
                <a:rPr lang="en-US" sz="1200" dirty="0" err="1">
                  <a:latin typeface="Cambria" charset="0"/>
                </a:rPr>
                <a:t>Rantalainen</a:t>
              </a:r>
              <a:endParaRPr lang="en-US" sz="1200" dirty="0">
                <a:latin typeface="Cambria" charset="0"/>
              </a:endParaRPr>
            </a:p>
            <a:p>
              <a:pPr eaLnBrk="1" hangingPunct="1"/>
              <a:r>
                <a:rPr lang="en-US" sz="1200" dirty="0">
                  <a:latin typeface="Cambria" charset="0"/>
                </a:rPr>
                <a:t>Zack </a:t>
              </a:r>
              <a:r>
                <a:rPr lang="en-US" sz="1200" dirty="0" err="1">
                  <a:latin typeface="Cambria" charset="0"/>
                </a:rPr>
                <a:t>Berndsen</a:t>
              </a:r>
              <a:endParaRPr lang="en-US" sz="1200" dirty="0">
                <a:latin typeface="Cambria" charset="0"/>
              </a:endParaRPr>
            </a:p>
            <a:p>
              <a:pPr eaLnBrk="1" hangingPunct="1"/>
              <a:r>
                <a:rPr lang="en-US" sz="1200" dirty="0" err="1">
                  <a:latin typeface="Cambria" charset="0"/>
                </a:rPr>
                <a:t>Aleks</a:t>
              </a:r>
              <a:r>
                <a:rPr lang="en-US" sz="1200" dirty="0">
                  <a:latin typeface="Cambria" charset="0"/>
                </a:rPr>
                <a:t> </a:t>
              </a:r>
              <a:r>
                <a:rPr lang="en-US" sz="1200" dirty="0" err="1">
                  <a:latin typeface="Cambria" charset="0"/>
                </a:rPr>
                <a:t>Antanasijevic</a:t>
              </a:r>
              <a:endParaRPr lang="en-US" sz="1200" dirty="0">
                <a:latin typeface="Cambria" charset="0"/>
              </a:endParaRPr>
            </a:p>
            <a:p>
              <a:pPr eaLnBrk="1" hangingPunct="1"/>
              <a:r>
                <a:rPr lang="en-US" sz="1200" dirty="0" err="1">
                  <a:solidFill>
                    <a:srgbClr val="000000"/>
                  </a:solidFill>
                  <a:latin typeface="Cambria" charset="0"/>
                </a:rPr>
                <a:t>Takayuti</a:t>
              </a:r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 Ota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Patrick Skog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 charset="0"/>
                </a:rPr>
                <a:t>Dennis Burton</a:t>
              </a:r>
            </a:p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David </a:t>
              </a:r>
              <a:r>
                <a:rPr lang="en-US" sz="1200" b="1" dirty="0" err="1">
                  <a:solidFill>
                    <a:srgbClr val="000000"/>
                  </a:solidFill>
                  <a:latin typeface="Cambria" charset="0"/>
                </a:rPr>
                <a:t>Nemazee</a:t>
              </a:r>
              <a:endParaRPr lang="en-US" sz="1200" b="1" dirty="0">
                <a:solidFill>
                  <a:srgbClr val="000000"/>
                </a:solidFill>
                <a:latin typeface="Cambria" charset="0"/>
              </a:endParaRPr>
            </a:p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  <a:latin typeface="Cambria" charset="0"/>
                </a:rPr>
                <a:t>Ian Wilson</a:t>
              </a:r>
            </a:p>
            <a:p>
              <a:pPr eaLnBrk="1" hangingPunct="1"/>
              <a:r>
                <a:rPr lang="en-US" sz="1200" b="1" dirty="0">
                  <a:latin typeface="Cambria" charset="0"/>
                </a:rPr>
                <a:t>Andrew Ward</a:t>
              </a:r>
            </a:p>
            <a:p>
              <a:pPr eaLnBrk="1" hangingPunct="1"/>
              <a:endParaRPr lang="en-US" sz="1200" u="sng" dirty="0">
                <a:latin typeface="Cambria" charset="0"/>
              </a:endParaRPr>
            </a:p>
            <a:p>
              <a:pPr eaLnBrk="1" hangingPunct="1"/>
              <a:r>
                <a:rPr lang="en-US" sz="1200" u="sng" dirty="0">
                  <a:latin typeface="Cambria" charset="0"/>
                </a:rPr>
                <a:t>Oxford University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Anna-</a:t>
              </a:r>
              <a:r>
                <a:rPr lang="en-US" sz="1200" dirty="0" err="1">
                  <a:solidFill>
                    <a:srgbClr val="000000"/>
                  </a:solidFill>
                  <a:latin typeface="Cambria"/>
                  <a:cs typeface="Cambria"/>
                </a:rPr>
                <a:t>Janina</a:t>
              </a:r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 Behrens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Laura Pritchard</a:t>
              </a: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Quentin </a:t>
              </a:r>
              <a:r>
                <a:rPr lang="en-US" sz="1200" dirty="0" err="1">
                  <a:solidFill>
                    <a:srgbClr val="000000"/>
                  </a:solidFill>
                  <a:latin typeface="Cambria"/>
                  <a:cs typeface="Cambria"/>
                </a:rPr>
                <a:t>Sattentau</a:t>
              </a:r>
              <a:endParaRPr lang="en-US" sz="1200" dirty="0">
                <a:solidFill>
                  <a:srgbClr val="000000"/>
                </a:solidFill>
                <a:latin typeface="Cambria"/>
                <a:cs typeface="Cambria"/>
              </a:endParaRPr>
            </a:p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mbria"/>
                  <a:cs typeface="Cambria"/>
                </a:rPr>
                <a:t>Max Crispin</a:t>
              </a:r>
            </a:p>
            <a:p>
              <a:pPr eaLnBrk="1" hangingPunct="1"/>
              <a:endParaRPr lang="en-US" sz="1200" b="1" dirty="0">
                <a:solidFill>
                  <a:srgbClr val="000000"/>
                </a:solidFill>
                <a:latin typeface="Cambria"/>
                <a:cs typeface="Cambria"/>
              </a:endParaRPr>
            </a:p>
            <a:p>
              <a:pPr eaLnBrk="1" hangingPunct="1"/>
              <a:r>
                <a:rPr lang="en-US" sz="1200" u="sng" dirty="0">
                  <a:solidFill>
                    <a:srgbClr val="000000"/>
                  </a:solidFill>
                  <a:latin typeface="Cambria"/>
                  <a:cs typeface="Cambria"/>
                </a:rPr>
                <a:t>Imperial College</a:t>
              </a:r>
            </a:p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  <a:latin typeface="Cambria"/>
                  <a:cs typeface="Cambria"/>
                </a:rPr>
                <a:t>Robin </a:t>
              </a:r>
              <a:r>
                <a:rPr lang="en-US" sz="1200" b="1" dirty="0" err="1">
                  <a:solidFill>
                    <a:srgbClr val="000000"/>
                  </a:solidFill>
                  <a:latin typeface="Cambria"/>
                  <a:cs typeface="Cambria"/>
                </a:rPr>
                <a:t>Shattock</a:t>
              </a:r>
              <a:endParaRPr lang="en-US" sz="1200" b="1" dirty="0">
                <a:latin typeface="Cambria" charset="0"/>
              </a:endParaRPr>
            </a:p>
          </p:txBody>
        </p:sp>
      </p:grpSp>
      <p:pic>
        <p:nvPicPr>
          <p:cNvPr id="31752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1289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5294313"/>
            <a:ext cx="1012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5141913"/>
            <a:ext cx="868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kstvak 31"/>
          <p:cNvSpPr txBox="1">
            <a:spLocks noChangeArrowheads="1"/>
          </p:cNvSpPr>
          <p:nvPr/>
        </p:nvSpPr>
        <p:spPr bwMode="auto">
          <a:xfrm>
            <a:off x="7467600" y="132576"/>
            <a:ext cx="165045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200" u="sng" dirty="0">
                <a:latin typeface="Cambria"/>
                <a:cs typeface="Cambria"/>
              </a:rPr>
              <a:t>Duke University</a:t>
            </a:r>
          </a:p>
          <a:p>
            <a:pPr eaLnBrk="1" hangingPunct="1"/>
            <a:r>
              <a:rPr lang="nl-NL" sz="1200" dirty="0">
                <a:latin typeface="Cambria"/>
                <a:cs typeface="Cambria"/>
              </a:rPr>
              <a:t>Celia </a:t>
            </a:r>
            <a:r>
              <a:rPr lang="nl-NL" sz="1200" dirty="0" err="1">
                <a:latin typeface="Cambria"/>
                <a:cs typeface="Cambria"/>
              </a:rPr>
              <a:t>Labranche</a:t>
            </a:r>
            <a:endParaRPr lang="nl-NL" sz="1200" dirty="0">
              <a:latin typeface="Cambria"/>
              <a:cs typeface="Cambria"/>
            </a:endParaRPr>
          </a:p>
          <a:p>
            <a:pPr eaLnBrk="1" hangingPunct="1"/>
            <a:r>
              <a:rPr lang="nl-NL" sz="1200" b="1" dirty="0">
                <a:latin typeface="Cambria"/>
                <a:cs typeface="Cambria"/>
              </a:rPr>
              <a:t>David </a:t>
            </a:r>
            <a:r>
              <a:rPr lang="nl-NL" sz="1200" b="1" dirty="0" err="1">
                <a:latin typeface="Cambria"/>
                <a:cs typeface="Cambria"/>
              </a:rPr>
              <a:t>Montefiori</a:t>
            </a:r>
            <a:endParaRPr lang="nl-NL" sz="1200" b="1" dirty="0">
              <a:latin typeface="Cambria"/>
              <a:cs typeface="Cambria"/>
            </a:endParaRPr>
          </a:p>
          <a:p>
            <a:pPr eaLnBrk="1" hangingPunct="1"/>
            <a:r>
              <a:rPr lang="nl-NL" sz="1200" dirty="0">
                <a:latin typeface="Cambria"/>
                <a:cs typeface="Cambria"/>
              </a:rPr>
              <a:t>Laurent </a:t>
            </a:r>
            <a:r>
              <a:rPr lang="nl-NL" sz="1200" dirty="0" err="1">
                <a:latin typeface="Cambria"/>
                <a:cs typeface="Cambria"/>
              </a:rPr>
              <a:t>Verkoczy</a:t>
            </a:r>
            <a:endParaRPr lang="nl-NL" sz="1200" dirty="0">
              <a:latin typeface="Cambria"/>
              <a:cs typeface="Cambria"/>
            </a:endParaRPr>
          </a:p>
          <a:p>
            <a:pPr eaLnBrk="1" hangingPunct="1"/>
            <a:r>
              <a:rPr lang="nl-NL" sz="1200" dirty="0" err="1">
                <a:latin typeface="Cambria"/>
                <a:cs typeface="Cambria"/>
              </a:rPr>
              <a:t>Jinsong</a:t>
            </a:r>
            <a:r>
              <a:rPr lang="nl-NL" sz="1200" dirty="0">
                <a:latin typeface="Cambria"/>
                <a:cs typeface="Cambria"/>
              </a:rPr>
              <a:t> Zhang</a:t>
            </a:r>
          </a:p>
          <a:p>
            <a:pPr eaLnBrk="1" hangingPunct="1"/>
            <a:r>
              <a:rPr lang="nl-NL" sz="1200" dirty="0">
                <a:latin typeface="Cambria"/>
                <a:cs typeface="Cambria"/>
              </a:rPr>
              <a:t>Hilary </a:t>
            </a:r>
            <a:r>
              <a:rPr lang="nl-NL" sz="1200" dirty="0" err="1">
                <a:latin typeface="Cambria"/>
                <a:cs typeface="Cambria"/>
              </a:rPr>
              <a:t>Bouton-Verville</a:t>
            </a:r>
            <a:endParaRPr lang="nl-NL" sz="1200" dirty="0">
              <a:latin typeface="Cambria"/>
              <a:cs typeface="Cambria"/>
            </a:endParaRPr>
          </a:p>
          <a:p>
            <a:pPr eaLnBrk="1" hangingPunct="1"/>
            <a:r>
              <a:rPr lang="nl-NL" sz="1200" b="1" dirty="0">
                <a:latin typeface="Cambria"/>
                <a:cs typeface="Cambria"/>
              </a:rPr>
              <a:t>Bart </a:t>
            </a:r>
            <a:r>
              <a:rPr lang="nl-NL" sz="1200" b="1" dirty="0" err="1">
                <a:latin typeface="Cambria"/>
                <a:cs typeface="Cambria"/>
              </a:rPr>
              <a:t>Haynes</a:t>
            </a:r>
            <a:endParaRPr lang="nl-NL" sz="1200" b="1" dirty="0">
              <a:latin typeface="Cambria"/>
              <a:cs typeface="Cambria"/>
            </a:endParaRPr>
          </a:p>
          <a:p>
            <a:pPr eaLnBrk="1" hangingPunct="1"/>
            <a:endParaRPr lang="en-US" sz="800" dirty="0">
              <a:solidFill>
                <a:srgbClr val="000000"/>
              </a:solidFill>
              <a:latin typeface="Cambria"/>
              <a:cs typeface="Cambria"/>
            </a:endParaRPr>
          </a:p>
          <a:p>
            <a:pPr eaLnBrk="1" hangingPunct="1"/>
            <a:r>
              <a:rPr lang="en-US" sz="1200" u="sng" dirty="0">
                <a:solidFill>
                  <a:srgbClr val="000000"/>
                </a:solidFill>
                <a:latin typeface="Cambria"/>
                <a:cs typeface="Cambria"/>
              </a:rPr>
              <a:t>FHCRC</a:t>
            </a: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Andy McGuire</a:t>
            </a: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Leo </a:t>
            </a:r>
            <a:r>
              <a:rPr lang="en-US" sz="1200" dirty="0" err="1">
                <a:solidFill>
                  <a:srgbClr val="000000"/>
                </a:solidFill>
                <a:latin typeface="Cambria"/>
                <a:cs typeface="Cambria"/>
              </a:rPr>
              <a:t>Stamatatos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  <a:p>
            <a:pPr eaLnBrk="1" hangingPunct="1"/>
            <a:endParaRPr lang="en-US" sz="800" dirty="0">
              <a:solidFill>
                <a:srgbClr val="000000"/>
              </a:solidFill>
              <a:latin typeface="Cambria"/>
              <a:cs typeface="Cambria"/>
            </a:endParaRPr>
          </a:p>
          <a:p>
            <a:pPr eaLnBrk="1" hangingPunct="1"/>
            <a:r>
              <a:rPr lang="en-US" sz="1200" u="sng" dirty="0">
                <a:solidFill>
                  <a:srgbClr val="000000"/>
                </a:solidFill>
                <a:latin typeface="Cambria" charset="0"/>
              </a:rPr>
              <a:t>U. Washington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Neil King </a:t>
            </a: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David Baker</a:t>
            </a:r>
          </a:p>
          <a:p>
            <a:pPr eaLnBrk="1" hangingPunct="1"/>
            <a:endParaRPr lang="en-US" sz="800" dirty="0">
              <a:solidFill>
                <a:srgbClr val="000000"/>
              </a:solidFill>
              <a:latin typeface="Cambria"/>
              <a:cs typeface="Cambria"/>
            </a:endParaRPr>
          </a:p>
          <a:p>
            <a:r>
              <a:rPr lang="en-US" sz="1200" u="sng" dirty="0">
                <a:solidFill>
                  <a:srgbClr val="000000"/>
                </a:solidFill>
                <a:latin typeface="Cambria" charset="0"/>
              </a:rPr>
              <a:t>BPRC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mbria" charset="0"/>
              </a:rPr>
              <a:t>Petra </a:t>
            </a:r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Mooij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Gerrit</a:t>
            </a:r>
            <a:r>
              <a:rPr lang="en-US" sz="1200" dirty="0">
                <a:solidFill>
                  <a:srgbClr val="000000"/>
                </a:solidFill>
                <a:latin typeface="Cambria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Koopman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mbria" charset="0"/>
              </a:rPr>
              <a:t>Willy </a:t>
            </a:r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Bogers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endParaRPr lang="en-US" sz="800" u="sng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u="sng" dirty="0" err="1">
                <a:solidFill>
                  <a:srgbClr val="000000"/>
                </a:solidFill>
                <a:latin typeface="Cambria" charset="0"/>
              </a:rPr>
              <a:t>Polymun</a:t>
            </a:r>
            <a:endParaRPr lang="en-US" sz="1200" u="sng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Dietmar</a:t>
            </a:r>
            <a:r>
              <a:rPr lang="en-US" sz="1200" dirty="0">
                <a:solidFill>
                  <a:srgbClr val="000000"/>
                </a:solidFill>
                <a:latin typeface="Cambria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Katinger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mbria" charset="0"/>
              </a:rPr>
              <a:t>Philipp </a:t>
            </a:r>
            <a:r>
              <a:rPr lang="en-US" sz="1200" dirty="0" err="1">
                <a:solidFill>
                  <a:srgbClr val="000000"/>
                </a:solidFill>
                <a:latin typeface="Cambria" charset="0"/>
              </a:rPr>
              <a:t>Mundsperger</a:t>
            </a:r>
            <a:endParaRPr lang="en-US" sz="1200" dirty="0">
              <a:solidFill>
                <a:srgbClr val="000000"/>
              </a:solidFill>
              <a:latin typeface="Cambria" charset="0"/>
            </a:endParaRPr>
          </a:p>
          <a:p>
            <a:pPr eaLnBrk="1" hangingPunct="1"/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31757" name="Afbeelding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0"/>
          <a:stretch>
            <a:fillRect/>
          </a:stretch>
        </p:blipFill>
        <p:spPr bwMode="auto">
          <a:xfrm>
            <a:off x="2362200" y="5683250"/>
            <a:ext cx="2108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kstvak 26"/>
          <p:cNvSpPr txBox="1"/>
          <p:nvPr/>
        </p:nvSpPr>
        <p:spPr>
          <a:xfrm>
            <a:off x="228600" y="5943600"/>
            <a:ext cx="150814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000" dirty="0">
                <a:latin typeface="+mn-lt"/>
              </a:rPr>
              <a:t>ERC-StG-2011-280829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177800" y="1519238"/>
            <a:ext cx="74892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000" dirty="0">
                <a:latin typeface="+mn-lt"/>
              </a:rPr>
              <a:t>#2016042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381000" y="2725579"/>
            <a:ext cx="106952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000" dirty="0" err="1">
                <a:latin typeface="+mn-lt"/>
              </a:rPr>
              <a:t>Vidi</a:t>
            </a:r>
            <a:r>
              <a:rPr lang="nl-NL" sz="1000" dirty="0">
                <a:latin typeface="+mn-lt"/>
              </a:rPr>
              <a:t> 917.11.314 </a:t>
            </a:r>
          </a:p>
        </p:txBody>
      </p:sp>
      <p:pic>
        <p:nvPicPr>
          <p:cNvPr id="31761" name="Picture 9" descr="Logo_AC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5146318"/>
            <a:ext cx="889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Afbeelding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29275"/>
            <a:ext cx="973213" cy="60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7580" y="5667605"/>
            <a:ext cx="1815589" cy="576101"/>
          </a:xfrm>
          <a:prstGeom prst="rect">
            <a:avLst/>
          </a:prstGeom>
        </p:spPr>
      </p:pic>
      <p:pic>
        <p:nvPicPr>
          <p:cNvPr id="31" name="Picture 9"/>
          <p:cNvPicPr>
            <a:picLocks noChangeAspect="1"/>
          </p:cNvPicPr>
          <p:nvPr/>
        </p:nvPicPr>
        <p:blipFill rotWithShape="1">
          <a:blip r:embed="rId18"/>
          <a:srcRect t="31930"/>
          <a:stretch/>
        </p:blipFill>
        <p:spPr>
          <a:xfrm>
            <a:off x="4832414" y="5194022"/>
            <a:ext cx="2025586" cy="444778"/>
          </a:xfrm>
          <a:prstGeom prst="rect">
            <a:avLst/>
          </a:prstGeo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842" y="76200"/>
            <a:ext cx="34231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Cambria" charset="0"/>
              </a:rPr>
              <a:t>Acknowledgements</a:t>
            </a:r>
            <a:endParaRPr lang="en-GB" sz="2800" b="1" dirty="0">
              <a:solidFill>
                <a:srgbClr val="000000"/>
              </a:solidFill>
              <a:latin typeface="Cambria" charset="0"/>
            </a:endParaRPr>
          </a:p>
        </p:txBody>
      </p:sp>
      <p:pic>
        <p:nvPicPr>
          <p:cNvPr id="35" name="Afbeelding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1800" y="5574918"/>
            <a:ext cx="896903" cy="597282"/>
          </a:xfrm>
          <a:prstGeom prst="rect">
            <a:avLst/>
          </a:prstGeom>
        </p:spPr>
      </p:pic>
      <p:sp>
        <p:nvSpPr>
          <p:cNvPr id="36" name="Tekstvak 31"/>
          <p:cNvSpPr txBox="1">
            <a:spLocks noChangeArrowheads="1"/>
          </p:cNvSpPr>
          <p:nvPr/>
        </p:nvSpPr>
        <p:spPr bwMode="auto">
          <a:xfrm>
            <a:off x="322696" y="3520768"/>
            <a:ext cx="13537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200" dirty="0" err="1">
                <a:latin typeface="Cambria"/>
                <a:cs typeface="Cambria"/>
              </a:rPr>
              <a:t>Pervin</a:t>
            </a:r>
            <a:r>
              <a:rPr lang="nl-NL" sz="1200" dirty="0">
                <a:latin typeface="Cambria"/>
                <a:cs typeface="Cambria"/>
              </a:rPr>
              <a:t> Anklesaria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831001" y="5334000"/>
            <a:ext cx="788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mbria" charset="0"/>
                <a:ea typeface="Cambria" charset="0"/>
                <a:cs typeface="Cambria" charset="0"/>
              </a:rPr>
              <a:t>#681137</a:t>
            </a:r>
          </a:p>
        </p:txBody>
      </p:sp>
    </p:spTree>
    <p:extLst>
      <p:ext uri="{BB962C8B-B14F-4D97-AF65-F5344CB8AC3E}">
        <p14:creationId xmlns:p14="http://schemas.microsoft.com/office/powerpoint/2010/main" val="416657122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5">
            <a:extLst>
              <a:ext uri="{FF2B5EF4-FFF2-40B4-BE49-F238E27FC236}">
                <a16:creationId xmlns:a16="http://schemas.microsoft.com/office/drawing/2014/main" id="{86A6D97D-5E67-3A4D-A5C5-9E18E45905A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286000"/>
            <a:ext cx="5105400" cy="3160713"/>
            <a:chOff x="768" y="1073"/>
            <a:chExt cx="3840" cy="2383"/>
          </a:xfrm>
        </p:grpSpPr>
        <p:pic>
          <p:nvPicPr>
            <p:cNvPr id="57361" name="Picture 6">
              <a:extLst>
                <a:ext uri="{FF2B5EF4-FFF2-40B4-BE49-F238E27FC236}">
                  <a16:creationId xmlns:a16="http://schemas.microsoft.com/office/drawing/2014/main" id="{68ACE8A8-B536-E743-BC14-043ECC0B8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73"/>
              <a:ext cx="3840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Line 7">
              <a:extLst>
                <a:ext uri="{FF2B5EF4-FFF2-40B4-BE49-F238E27FC236}">
                  <a16:creationId xmlns:a16="http://schemas.microsoft.com/office/drawing/2014/main" id="{BDA660ED-092A-DA4C-8C96-5936AB5B2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2400"/>
              <a:ext cx="26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7346" name="Tekstvak 18">
            <a:extLst>
              <a:ext uri="{FF2B5EF4-FFF2-40B4-BE49-F238E27FC236}">
                <a16:creationId xmlns:a16="http://schemas.microsoft.com/office/drawing/2014/main" id="{89867FBC-9D0D-8943-B936-77D3CE3E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5" y="2932113"/>
            <a:ext cx="974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 b="1">
                <a:solidFill>
                  <a:srgbClr val="0000FF"/>
                </a:solidFill>
                <a:latin typeface="Cambria" panose="02040503050406030204" pitchFamily="18" charset="0"/>
              </a:rPr>
              <a:t>AMC009</a:t>
            </a:r>
            <a:endParaRPr lang="nl-NL" altLang="nl-NL" sz="16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eperen 1">
            <a:extLst>
              <a:ext uri="{FF2B5EF4-FFF2-40B4-BE49-F238E27FC236}">
                <a16:creationId xmlns:a16="http://schemas.microsoft.com/office/drawing/2014/main" id="{FD54B5BF-F6F9-2941-B12D-D9EBCEA18E85}"/>
              </a:ext>
            </a:extLst>
          </p:cNvPr>
          <p:cNvGrpSpPr>
            <a:grpSpLocks/>
          </p:cNvGrpSpPr>
          <p:nvPr/>
        </p:nvGrpSpPr>
        <p:grpSpPr bwMode="auto">
          <a:xfrm>
            <a:off x="6514184" y="744477"/>
            <a:ext cx="2477416" cy="5503923"/>
            <a:chOff x="6477000" y="685800"/>
            <a:chExt cx="2477416" cy="5503923"/>
          </a:xfrm>
        </p:grpSpPr>
        <p:sp>
          <p:nvSpPr>
            <p:cNvPr id="57355" name="Tekstvak 19">
              <a:extLst>
                <a:ext uri="{FF2B5EF4-FFF2-40B4-BE49-F238E27FC236}">
                  <a16:creationId xmlns:a16="http://schemas.microsoft.com/office/drawing/2014/main" id="{A049B19B-3B1C-4F45-9374-F5324985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475" y="5789613"/>
              <a:ext cx="2359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i="1" dirty="0">
                  <a:latin typeface="Cambria" panose="02040503050406030204" pitchFamily="18" charset="0"/>
                </a:rPr>
                <a:t>T</a:t>
              </a:r>
              <a:r>
                <a:rPr lang="nl-NL" altLang="nl-NL" sz="2000" baseline="-25000" dirty="0">
                  <a:latin typeface="Cambria" panose="02040503050406030204" pitchFamily="18" charset="0"/>
                </a:rPr>
                <a:t>m</a:t>
              </a:r>
              <a:r>
                <a:rPr lang="nl-NL" altLang="nl-NL" sz="2000" dirty="0">
                  <a:latin typeface="Cambria" panose="02040503050406030204" pitchFamily="18" charset="0"/>
                </a:rPr>
                <a:t> = 67.7°C (DSC) </a:t>
              </a:r>
            </a:p>
          </p:txBody>
        </p:sp>
        <p:sp>
          <p:nvSpPr>
            <p:cNvPr id="57356" name="Tekstvak 20">
              <a:extLst>
                <a:ext uri="{FF2B5EF4-FFF2-40B4-BE49-F238E27FC236}">
                  <a16:creationId xmlns:a16="http://schemas.microsoft.com/office/drawing/2014/main" id="{33777E09-83AA-574B-80A0-137222A31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3452813"/>
              <a:ext cx="24402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b="1">
                  <a:solidFill>
                    <a:srgbClr val="0000FF"/>
                  </a:solidFill>
                  <a:latin typeface="Cambria" panose="02040503050406030204" pitchFamily="18" charset="0"/>
                </a:rPr>
                <a:t>AMC009 SOSIP.v4.2</a:t>
              </a:r>
            </a:p>
          </p:txBody>
        </p:sp>
        <p:sp>
          <p:nvSpPr>
            <p:cNvPr id="57357" name="Tekstvak 21">
              <a:extLst>
                <a:ext uri="{FF2B5EF4-FFF2-40B4-BE49-F238E27FC236}">
                  <a16:creationId xmlns:a16="http://schemas.microsoft.com/office/drawing/2014/main" id="{F3E02256-910F-E346-BB5C-443EBE155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475" y="3022600"/>
              <a:ext cx="2359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i="1">
                  <a:latin typeface="Cambria" panose="02040503050406030204" pitchFamily="18" charset="0"/>
                </a:rPr>
                <a:t>T</a:t>
              </a:r>
              <a:r>
                <a:rPr lang="nl-NL" altLang="nl-NL" sz="2000" baseline="-25000">
                  <a:latin typeface="Cambria" panose="02040503050406030204" pitchFamily="18" charset="0"/>
                </a:rPr>
                <a:t>m</a:t>
              </a:r>
              <a:r>
                <a:rPr lang="nl-NL" altLang="nl-NL" sz="2000">
                  <a:latin typeface="Cambria" panose="02040503050406030204" pitchFamily="18" charset="0"/>
                </a:rPr>
                <a:t> = 63.0°C (DSC) </a:t>
              </a:r>
            </a:p>
          </p:txBody>
        </p:sp>
        <p:sp>
          <p:nvSpPr>
            <p:cNvPr id="57358" name="Tekstvak 22">
              <a:extLst>
                <a:ext uri="{FF2B5EF4-FFF2-40B4-BE49-F238E27FC236}">
                  <a16:creationId xmlns:a16="http://schemas.microsoft.com/office/drawing/2014/main" id="{40761F9C-B73E-394B-95B0-259C9E049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685800"/>
              <a:ext cx="24402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b="1">
                  <a:solidFill>
                    <a:srgbClr val="FF0000"/>
                  </a:solidFill>
                  <a:latin typeface="Cambria" panose="02040503050406030204" pitchFamily="18" charset="0"/>
                </a:rPr>
                <a:t>AMC011 SOSIP.v4.2</a:t>
              </a:r>
            </a:p>
          </p:txBody>
        </p:sp>
        <p:pic>
          <p:nvPicPr>
            <p:cNvPr id="57359" name="Picture 3" descr="A0062_64.png">
              <a:extLst>
                <a:ext uri="{FF2B5EF4-FFF2-40B4-BE49-F238E27FC236}">
                  <a16:creationId xmlns:a16="http://schemas.microsoft.com/office/drawing/2014/main" id="{01EA584C-E8C6-1F49-B4F2-F3A11632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810000"/>
              <a:ext cx="203358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0" name="Picture 4" descr="A0063_64classes.png">
              <a:extLst>
                <a:ext uri="{FF2B5EF4-FFF2-40B4-BE49-F238E27FC236}">
                  <a16:creationId xmlns:a16="http://schemas.microsoft.com/office/drawing/2014/main" id="{908C8316-2D35-9846-90E1-5D7CFA799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813" y="1066800"/>
              <a:ext cx="208756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3877F058-BF67-1C41-8DF8-500CE010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486025"/>
            <a:ext cx="27828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elite </a:t>
            </a:r>
            <a:r>
              <a:rPr lang="nl-NL" sz="1800" dirty="0" err="1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neutralization</a:t>
            </a:r>
            <a:r>
              <a:rPr lang="nl-NL" sz="1800" dirty="0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 (~1%)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68AB4AC-E2ED-E24C-BB72-8B111386B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219450"/>
            <a:ext cx="3524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1800" dirty="0" err="1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broad</a:t>
            </a:r>
            <a:r>
              <a:rPr lang="nl-NL" sz="1800" dirty="0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800" dirty="0" err="1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neutralization</a:t>
            </a:r>
            <a:r>
              <a:rPr lang="nl-NL" sz="1800" dirty="0">
                <a:solidFill>
                  <a:schemeClr val="bg1">
                    <a:lumMod val="65000"/>
                  </a:schemeClr>
                </a:solidFill>
                <a:latin typeface="Cambria" charset="0"/>
                <a:ea typeface="ＭＳ Ｐゴシック" charset="0"/>
                <a:cs typeface="ＭＳ Ｐゴシック" charset="0"/>
              </a:rPr>
              <a:t>          (~20%)</a:t>
            </a:r>
          </a:p>
        </p:txBody>
      </p:sp>
      <p:sp>
        <p:nvSpPr>
          <p:cNvPr id="57350" name="Text Box 2">
            <a:extLst>
              <a:ext uri="{FF2B5EF4-FFF2-40B4-BE49-F238E27FC236}">
                <a16:creationId xmlns:a16="http://schemas.microsoft.com/office/drawing/2014/main" id="{567C8C70-EA3F-264C-8D84-8DAF1907C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334000"/>
            <a:ext cx="2449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anose="02040503050406030204" pitchFamily="18" charset="0"/>
              </a:rPr>
              <a:t>Euler </a:t>
            </a:r>
            <a:r>
              <a:rPr lang="nl-NL" altLang="nl-NL" sz="1400" i="1">
                <a:latin typeface="Cambria" panose="02040503050406030204" pitchFamily="18" charset="0"/>
              </a:rPr>
              <a:t>et al</a:t>
            </a:r>
            <a:r>
              <a:rPr lang="nl-NL" altLang="nl-NL" sz="1400">
                <a:latin typeface="Cambria" panose="02040503050406030204" pitchFamily="18" charset="0"/>
              </a:rPr>
              <a:t>., ms in preparation</a:t>
            </a:r>
          </a:p>
        </p:txBody>
      </p:sp>
      <p:sp>
        <p:nvSpPr>
          <p:cNvPr id="57351" name="Tekstvak 18">
            <a:extLst>
              <a:ext uri="{FF2B5EF4-FFF2-40B4-BE49-F238E27FC236}">
                <a16:creationId xmlns:a16="http://schemas.microsoft.com/office/drawing/2014/main" id="{85956B2F-9F65-B349-88D9-60062CBC3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932113"/>
            <a:ext cx="974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 b="1">
                <a:solidFill>
                  <a:srgbClr val="FF0000"/>
                </a:solidFill>
                <a:latin typeface="Cambria" panose="02040503050406030204" pitchFamily="18" charset="0"/>
              </a:rPr>
              <a:t>AMC011</a:t>
            </a:r>
          </a:p>
        </p:txBody>
      </p:sp>
      <p:sp>
        <p:nvSpPr>
          <p:cNvPr id="57352" name="Tekstvak 1">
            <a:extLst>
              <a:ext uri="{FF2B5EF4-FFF2-40B4-BE49-F238E27FC236}">
                <a16:creationId xmlns:a16="http://schemas.microsoft.com/office/drawing/2014/main" id="{1D0A03D4-2065-6641-AF8C-34F2220F6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5867400"/>
            <a:ext cx="423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/>
              <a:t>Tom van den Kerkhof, Anna Schorcht</a:t>
            </a:r>
          </a:p>
        </p:txBody>
      </p:sp>
      <p:sp>
        <p:nvSpPr>
          <p:cNvPr id="57353" name="Tekstvak 17">
            <a:extLst>
              <a:ext uri="{FF2B5EF4-FFF2-40B4-BE49-F238E27FC236}">
                <a16:creationId xmlns:a16="http://schemas.microsoft.com/office/drawing/2014/main" id="{441DA1AF-AFBE-7B49-B314-47D370A92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1379538"/>
            <a:ext cx="6262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b="1">
                <a:solidFill>
                  <a:srgbClr val="0000FF"/>
                </a:solidFill>
                <a:latin typeface="Cambria" panose="02040503050406030204" pitchFamily="18" charset="0"/>
              </a:rPr>
              <a:t>AMC009</a:t>
            </a:r>
            <a:r>
              <a:rPr lang="nl-NL" altLang="nl-NL" b="1">
                <a:latin typeface="Cambria" panose="02040503050406030204" pitchFamily="18" charset="0"/>
              </a:rPr>
              <a:t> </a:t>
            </a:r>
            <a:r>
              <a:rPr lang="nl-NL" altLang="nl-NL">
                <a:latin typeface="Cambria" panose="02040503050406030204" pitchFamily="18" charset="0"/>
              </a:rPr>
              <a:t>and</a:t>
            </a:r>
            <a:r>
              <a:rPr lang="nl-NL" altLang="nl-NL" b="1">
                <a:latin typeface="Cambria" panose="02040503050406030204" pitchFamily="18" charset="0"/>
              </a:rPr>
              <a:t> </a:t>
            </a:r>
            <a:r>
              <a:rPr lang="nl-NL" altLang="nl-NL" b="1">
                <a:solidFill>
                  <a:srgbClr val="FF0000"/>
                </a:solidFill>
                <a:latin typeface="Cambria" panose="02040503050406030204" pitchFamily="18" charset="0"/>
              </a:rPr>
              <a:t>AMC011</a:t>
            </a:r>
            <a:endParaRPr lang="nl-NL" altLang="nl-NL" b="1">
              <a:latin typeface="Cambria" panose="02040503050406030204" pitchFamily="18" charset="0"/>
            </a:endParaRPr>
          </a:p>
          <a:p>
            <a:pPr algn="ctr" eaLnBrk="1" hangingPunct="1"/>
            <a:r>
              <a:rPr lang="nl-NL" altLang="nl-NL">
                <a:latin typeface="Cambria" panose="02040503050406030204" pitchFamily="18" charset="0"/>
              </a:rPr>
              <a:t>Early sequences from elite neutralizers</a:t>
            </a:r>
          </a:p>
        </p:txBody>
      </p:sp>
      <p:sp>
        <p:nvSpPr>
          <p:cNvPr id="20" name="Tekstvak 5">
            <a:extLst>
              <a:ext uri="{FF2B5EF4-FFF2-40B4-BE49-F238E27FC236}">
                <a16:creationId xmlns:a16="http://schemas.microsoft.com/office/drawing/2014/main" id="{0A19F343-EE3E-994F-BF31-5D01C899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44" y="141982"/>
            <a:ext cx="88205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 b="1" dirty="0">
                <a:latin typeface="Cambria" panose="02040503050406030204" pitchFamily="18" charset="0"/>
              </a:rPr>
              <a:t>Elite </a:t>
            </a:r>
            <a:r>
              <a:rPr lang="nl-NL" altLang="nl-NL" sz="3200" b="1" dirty="0" err="1">
                <a:latin typeface="Cambria" panose="02040503050406030204" pitchFamily="18" charset="0"/>
              </a:rPr>
              <a:t>neutralizers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from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the</a:t>
            </a:r>
            <a:r>
              <a:rPr lang="nl-NL" altLang="nl-NL" sz="3200" b="1" dirty="0">
                <a:latin typeface="Cambria" panose="02040503050406030204" pitchFamily="18" charset="0"/>
              </a:rPr>
              <a:t> Amsterdam Cohort</a:t>
            </a:r>
          </a:p>
          <a:p>
            <a:pPr eaLnBrk="1" hangingPunct="1"/>
            <a:r>
              <a:rPr lang="nl-NL" altLang="nl-NL" sz="3200" b="1" dirty="0" err="1">
                <a:latin typeface="Cambria" panose="02040503050406030204" pitchFamily="18" charset="0"/>
              </a:rPr>
              <a:t>for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lineage</a:t>
            </a:r>
            <a:r>
              <a:rPr lang="nl-NL" altLang="nl-NL" sz="3200" b="1" dirty="0">
                <a:latin typeface="Cambria" panose="02040503050406030204" pitchFamily="18" charset="0"/>
              </a:rPr>
              <a:t> vaccines</a:t>
            </a:r>
            <a:endParaRPr lang="nl-NL" altLang="nl-NL" sz="3200" dirty="0">
              <a:latin typeface="Cambria" panose="02040503050406030204" pitchFamily="18" charset="0"/>
            </a:endParaRPr>
          </a:p>
        </p:txBody>
      </p:sp>
      <p:pic>
        <p:nvPicPr>
          <p:cNvPr id="21" name="Picture 9" descr="Logo_ACS">
            <a:extLst>
              <a:ext uri="{FF2B5EF4-FFF2-40B4-BE49-F238E27FC236}">
                <a16:creationId xmlns:a16="http://schemas.microsoft.com/office/drawing/2014/main" id="{376917B6-F293-C543-82C4-A349A204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1436"/>
            <a:ext cx="8382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8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kstvak 1">
            <a:extLst>
              <a:ext uri="{FF2B5EF4-FFF2-40B4-BE49-F238E27FC236}">
                <a16:creationId xmlns:a16="http://schemas.microsoft.com/office/drawing/2014/main" id="{A7EA5249-6C14-2D45-9CFC-C6F5B6333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5867400"/>
            <a:ext cx="423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/>
              <a:t>Tom van den Kerkhof, Anna Schorcht</a:t>
            </a:r>
          </a:p>
        </p:txBody>
      </p:sp>
      <p:pic>
        <p:nvPicPr>
          <p:cNvPr id="59397" name="Picture 3" descr="Longitudinal original paper_Rogier.jpg">
            <a:extLst>
              <a:ext uri="{FF2B5EF4-FFF2-40B4-BE49-F238E27FC236}">
                <a16:creationId xmlns:a16="http://schemas.microsoft.com/office/drawing/2014/main" id="{84133DA4-DBDA-2E45-80DF-4FACD1D8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5556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kstvak 10">
            <a:extLst>
              <a:ext uri="{FF2B5EF4-FFF2-40B4-BE49-F238E27FC236}">
                <a16:creationId xmlns:a16="http://schemas.microsoft.com/office/drawing/2014/main" id="{133FACA6-5662-AD40-9CEC-C0D946223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5453063"/>
            <a:ext cx="4537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>
                <a:latin typeface="Cambria" panose="02040503050406030204" pitchFamily="18" charset="0"/>
              </a:rPr>
              <a:t>Van den Kerkhof </a:t>
            </a:r>
            <a:r>
              <a:rPr lang="nl-NL" altLang="nl-NL" sz="1600" i="1">
                <a:latin typeface="Cambria" panose="02040503050406030204" pitchFamily="18" charset="0"/>
              </a:rPr>
              <a:t>et al. </a:t>
            </a:r>
            <a:r>
              <a:rPr lang="nl-NL" altLang="nl-NL" sz="1600">
                <a:latin typeface="Cambria" panose="02040503050406030204" pitchFamily="18" charset="0"/>
              </a:rPr>
              <a:t>2014, AIDS  </a:t>
            </a:r>
            <a:r>
              <a:rPr lang="nl-NL" altLang="nl-NL" sz="1600" b="1">
                <a:latin typeface="Cambria" panose="02040503050406030204" pitchFamily="18" charset="0"/>
              </a:rPr>
              <a:t>28</a:t>
            </a:r>
            <a:r>
              <a:rPr lang="nl-NL" altLang="nl-NL" sz="1600">
                <a:latin typeface="Cambria" panose="02040503050406030204" pitchFamily="18" charset="0"/>
              </a:rPr>
              <a:t>:1237–1240</a:t>
            </a:r>
          </a:p>
        </p:txBody>
      </p:sp>
      <p:sp>
        <p:nvSpPr>
          <p:cNvPr id="59399" name="Tekstvak 18">
            <a:extLst>
              <a:ext uri="{FF2B5EF4-FFF2-40B4-BE49-F238E27FC236}">
                <a16:creationId xmlns:a16="http://schemas.microsoft.com/office/drawing/2014/main" id="{3D9FD156-8750-ED4A-8EE3-BE88CD573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8538"/>
            <a:ext cx="4848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>
                <a:solidFill>
                  <a:srgbClr val="FF0000"/>
                </a:solidFill>
                <a:latin typeface="Cambria" panose="02040503050406030204" pitchFamily="18" charset="0"/>
              </a:rPr>
              <a:t>AMC011 SOSIP from 8 months post-seroconversion</a:t>
            </a:r>
          </a:p>
          <a:p>
            <a:pPr eaLnBrk="1" hangingPunct="1"/>
            <a:r>
              <a:rPr lang="nl-NL" altLang="nl-NL" sz="1600">
                <a:solidFill>
                  <a:srgbClr val="0000FF"/>
                </a:solidFill>
                <a:latin typeface="Cambria" panose="02040503050406030204" pitchFamily="18" charset="0"/>
              </a:rPr>
              <a:t>AMC009 SOSIP from 2 months post-seroconversion</a:t>
            </a:r>
          </a:p>
          <a:p>
            <a:pPr eaLnBrk="1" hangingPunct="1"/>
            <a:endParaRPr lang="nl-NL" altLang="nl-NL" sz="160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3" name="Groeperen 1">
            <a:extLst>
              <a:ext uri="{FF2B5EF4-FFF2-40B4-BE49-F238E27FC236}">
                <a16:creationId xmlns:a16="http://schemas.microsoft.com/office/drawing/2014/main" id="{F9FF6261-3243-444A-B399-EC8168203D79}"/>
              </a:ext>
            </a:extLst>
          </p:cNvPr>
          <p:cNvGrpSpPr>
            <a:grpSpLocks/>
          </p:cNvGrpSpPr>
          <p:nvPr/>
        </p:nvGrpSpPr>
        <p:grpSpPr bwMode="auto">
          <a:xfrm>
            <a:off x="6514184" y="744477"/>
            <a:ext cx="2477416" cy="5503923"/>
            <a:chOff x="6477000" y="685800"/>
            <a:chExt cx="2477416" cy="5503923"/>
          </a:xfrm>
        </p:grpSpPr>
        <p:sp>
          <p:nvSpPr>
            <p:cNvPr id="14" name="Tekstvak 19">
              <a:extLst>
                <a:ext uri="{FF2B5EF4-FFF2-40B4-BE49-F238E27FC236}">
                  <a16:creationId xmlns:a16="http://schemas.microsoft.com/office/drawing/2014/main" id="{A812BE00-8BB0-A649-A53F-B7A8B21E2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475" y="5789613"/>
              <a:ext cx="2359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i="1" dirty="0">
                  <a:latin typeface="Cambria" panose="02040503050406030204" pitchFamily="18" charset="0"/>
                </a:rPr>
                <a:t>T</a:t>
              </a:r>
              <a:r>
                <a:rPr lang="nl-NL" altLang="nl-NL" sz="2000" baseline="-25000" dirty="0">
                  <a:latin typeface="Cambria" panose="02040503050406030204" pitchFamily="18" charset="0"/>
                </a:rPr>
                <a:t>m</a:t>
              </a:r>
              <a:r>
                <a:rPr lang="nl-NL" altLang="nl-NL" sz="2000" dirty="0">
                  <a:latin typeface="Cambria" panose="02040503050406030204" pitchFamily="18" charset="0"/>
                </a:rPr>
                <a:t> = 67.7°C (DSC) </a:t>
              </a:r>
            </a:p>
          </p:txBody>
        </p:sp>
        <p:sp>
          <p:nvSpPr>
            <p:cNvPr id="15" name="Tekstvak 20">
              <a:extLst>
                <a:ext uri="{FF2B5EF4-FFF2-40B4-BE49-F238E27FC236}">
                  <a16:creationId xmlns:a16="http://schemas.microsoft.com/office/drawing/2014/main" id="{58BE6697-72CA-F54D-8F57-7395606ED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3452813"/>
              <a:ext cx="24402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b="1">
                  <a:solidFill>
                    <a:srgbClr val="0000FF"/>
                  </a:solidFill>
                  <a:latin typeface="Cambria" panose="02040503050406030204" pitchFamily="18" charset="0"/>
                </a:rPr>
                <a:t>AMC009 SOSIP.v4.2</a:t>
              </a:r>
            </a:p>
          </p:txBody>
        </p:sp>
        <p:sp>
          <p:nvSpPr>
            <p:cNvPr id="16" name="Tekstvak 21">
              <a:extLst>
                <a:ext uri="{FF2B5EF4-FFF2-40B4-BE49-F238E27FC236}">
                  <a16:creationId xmlns:a16="http://schemas.microsoft.com/office/drawing/2014/main" id="{80E59B63-77B3-7743-B016-BB1B266A9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475" y="3022600"/>
              <a:ext cx="2359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i="1">
                  <a:latin typeface="Cambria" panose="02040503050406030204" pitchFamily="18" charset="0"/>
                </a:rPr>
                <a:t>T</a:t>
              </a:r>
              <a:r>
                <a:rPr lang="nl-NL" altLang="nl-NL" sz="2000" baseline="-25000">
                  <a:latin typeface="Cambria" panose="02040503050406030204" pitchFamily="18" charset="0"/>
                </a:rPr>
                <a:t>m</a:t>
              </a:r>
              <a:r>
                <a:rPr lang="nl-NL" altLang="nl-NL" sz="2000">
                  <a:latin typeface="Cambria" panose="02040503050406030204" pitchFamily="18" charset="0"/>
                </a:rPr>
                <a:t> = 63.0°C (DSC) </a:t>
              </a:r>
            </a:p>
          </p:txBody>
        </p:sp>
        <p:sp>
          <p:nvSpPr>
            <p:cNvPr id="17" name="Tekstvak 22">
              <a:extLst>
                <a:ext uri="{FF2B5EF4-FFF2-40B4-BE49-F238E27FC236}">
                  <a16:creationId xmlns:a16="http://schemas.microsoft.com/office/drawing/2014/main" id="{4527ECAB-86A0-F241-B467-64A7CB8BB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685800"/>
              <a:ext cx="24402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nl-NL" altLang="nl-NL" sz="2000" b="1">
                  <a:solidFill>
                    <a:srgbClr val="FF0000"/>
                  </a:solidFill>
                  <a:latin typeface="Cambria" panose="02040503050406030204" pitchFamily="18" charset="0"/>
                </a:rPr>
                <a:t>AMC011 SOSIP.v4.2</a:t>
              </a:r>
            </a:p>
          </p:txBody>
        </p:sp>
        <p:pic>
          <p:nvPicPr>
            <p:cNvPr id="18" name="Picture 3" descr="A0062_64.png">
              <a:extLst>
                <a:ext uri="{FF2B5EF4-FFF2-40B4-BE49-F238E27FC236}">
                  <a16:creationId xmlns:a16="http://schemas.microsoft.com/office/drawing/2014/main" id="{ECA78631-1604-364A-9F68-9EBF031C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810000"/>
              <a:ext cx="203358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A0063_64classes.png">
              <a:extLst>
                <a:ext uri="{FF2B5EF4-FFF2-40B4-BE49-F238E27FC236}">
                  <a16:creationId xmlns:a16="http://schemas.microsoft.com/office/drawing/2014/main" id="{45AC2F88-0D7B-B14F-AB94-60033F85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813" y="1066800"/>
              <a:ext cx="208756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kstvak 5">
            <a:extLst>
              <a:ext uri="{FF2B5EF4-FFF2-40B4-BE49-F238E27FC236}">
                <a16:creationId xmlns:a16="http://schemas.microsoft.com/office/drawing/2014/main" id="{4DE8192C-D833-A54A-A4B5-D4BA17D8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44" y="141982"/>
            <a:ext cx="88205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 b="1" dirty="0">
                <a:latin typeface="Cambria" panose="02040503050406030204" pitchFamily="18" charset="0"/>
              </a:rPr>
              <a:t>Elite </a:t>
            </a:r>
            <a:r>
              <a:rPr lang="nl-NL" altLang="nl-NL" sz="3200" b="1" dirty="0" err="1">
                <a:latin typeface="Cambria" panose="02040503050406030204" pitchFamily="18" charset="0"/>
              </a:rPr>
              <a:t>neutralizers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from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the</a:t>
            </a:r>
            <a:r>
              <a:rPr lang="nl-NL" altLang="nl-NL" sz="3200" b="1" dirty="0">
                <a:latin typeface="Cambria" panose="02040503050406030204" pitchFamily="18" charset="0"/>
              </a:rPr>
              <a:t> Amsterdam Cohort</a:t>
            </a:r>
          </a:p>
          <a:p>
            <a:pPr eaLnBrk="1" hangingPunct="1"/>
            <a:r>
              <a:rPr lang="nl-NL" altLang="nl-NL" sz="3200" b="1" dirty="0" err="1">
                <a:latin typeface="Cambria" panose="02040503050406030204" pitchFamily="18" charset="0"/>
              </a:rPr>
              <a:t>for</a:t>
            </a:r>
            <a:r>
              <a:rPr lang="nl-NL" altLang="nl-NL" sz="3200" b="1" dirty="0">
                <a:latin typeface="Cambria" panose="02040503050406030204" pitchFamily="18" charset="0"/>
              </a:rPr>
              <a:t> </a:t>
            </a:r>
            <a:r>
              <a:rPr lang="nl-NL" altLang="nl-NL" sz="3200" b="1" dirty="0" err="1">
                <a:latin typeface="Cambria" panose="02040503050406030204" pitchFamily="18" charset="0"/>
              </a:rPr>
              <a:t>lineage</a:t>
            </a:r>
            <a:r>
              <a:rPr lang="nl-NL" altLang="nl-NL" sz="3200" b="1" dirty="0">
                <a:latin typeface="Cambria" panose="02040503050406030204" pitchFamily="18" charset="0"/>
              </a:rPr>
              <a:t> vaccines</a:t>
            </a:r>
            <a:endParaRPr lang="nl-NL" altLang="nl-NL" sz="3200" dirty="0">
              <a:latin typeface="Cambria" panose="02040503050406030204" pitchFamily="18" charset="0"/>
            </a:endParaRPr>
          </a:p>
        </p:txBody>
      </p:sp>
      <p:pic>
        <p:nvPicPr>
          <p:cNvPr id="23" name="Picture 9" descr="Logo_ACS">
            <a:extLst>
              <a:ext uri="{FF2B5EF4-FFF2-40B4-BE49-F238E27FC236}">
                <a16:creationId xmlns:a16="http://schemas.microsoft.com/office/drawing/2014/main" id="{94E3AADA-01CA-4F4E-B88F-ECF4EBA8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1436"/>
            <a:ext cx="8382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699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587C3C8-3DA5-3744-89AC-8F01FA183038}"/>
              </a:ext>
            </a:extLst>
          </p:cNvPr>
          <p:cNvSpPr txBox="1"/>
          <p:nvPr/>
        </p:nvSpPr>
        <p:spPr>
          <a:xfrm>
            <a:off x="76200" y="96188"/>
            <a:ext cx="8957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Cambria"/>
                <a:cs typeface="Cambria"/>
              </a:rPr>
              <a:t>A </a:t>
            </a:r>
            <a:r>
              <a:rPr lang="nl-NL" sz="2800" b="1" dirty="0" err="1">
                <a:latin typeface="Cambria"/>
                <a:cs typeface="Cambria"/>
              </a:rPr>
              <a:t>versatile</a:t>
            </a:r>
            <a:r>
              <a:rPr lang="nl-NL" sz="2800" b="1" dirty="0">
                <a:latin typeface="Cambria"/>
                <a:cs typeface="Cambria"/>
              </a:rPr>
              <a:t> </a:t>
            </a:r>
            <a:r>
              <a:rPr lang="nl-NL" sz="2800" b="1" dirty="0" err="1">
                <a:latin typeface="Cambria"/>
                <a:cs typeface="Cambria"/>
              </a:rPr>
              <a:t>two</a:t>
            </a:r>
            <a:r>
              <a:rPr lang="nl-NL" sz="2800" b="1" dirty="0">
                <a:latin typeface="Cambria"/>
                <a:cs typeface="Cambria"/>
              </a:rPr>
              <a:t>-component </a:t>
            </a:r>
            <a:r>
              <a:rPr lang="nl-NL" sz="2800" b="1" dirty="0" err="1">
                <a:latin typeface="Cambria"/>
                <a:cs typeface="Cambria"/>
              </a:rPr>
              <a:t>nanoparticle</a:t>
            </a:r>
            <a:r>
              <a:rPr lang="nl-NL" sz="2800" b="1" dirty="0">
                <a:latin typeface="Cambria"/>
                <a:cs typeface="Cambria"/>
              </a:rPr>
              <a:t> platform </a:t>
            </a:r>
            <a:r>
              <a:rPr lang="nl-NL" sz="2800" b="1" dirty="0" err="1">
                <a:latin typeface="Cambria"/>
                <a:cs typeface="Cambria"/>
              </a:rPr>
              <a:t>for</a:t>
            </a:r>
            <a:r>
              <a:rPr lang="nl-NL" sz="2800" b="1" dirty="0">
                <a:latin typeface="Cambria"/>
                <a:cs typeface="Cambria"/>
              </a:rPr>
              <a:t> </a:t>
            </a:r>
          </a:p>
          <a:p>
            <a:pPr algn="ctr"/>
            <a:r>
              <a:rPr lang="nl-NL" sz="2800" b="1" dirty="0" err="1">
                <a:latin typeface="Cambria"/>
                <a:cs typeface="Cambria"/>
              </a:rPr>
              <a:t>the</a:t>
            </a:r>
            <a:r>
              <a:rPr lang="nl-NL" sz="2800" b="1" dirty="0">
                <a:latin typeface="Cambria"/>
                <a:cs typeface="Cambria"/>
              </a:rPr>
              <a:t> </a:t>
            </a:r>
            <a:r>
              <a:rPr lang="nl-NL" sz="2800" b="1" dirty="0" err="1">
                <a:latin typeface="Cambria"/>
                <a:cs typeface="Cambria"/>
              </a:rPr>
              <a:t>particulate</a:t>
            </a:r>
            <a:r>
              <a:rPr lang="nl-NL" sz="2800" b="1" dirty="0">
                <a:latin typeface="Cambria"/>
                <a:cs typeface="Cambria"/>
              </a:rPr>
              <a:t> </a:t>
            </a:r>
            <a:r>
              <a:rPr lang="nl-NL" sz="2800" b="1" dirty="0" err="1">
                <a:latin typeface="Cambria"/>
                <a:cs typeface="Cambria"/>
              </a:rPr>
              <a:t>presentation</a:t>
            </a:r>
            <a:r>
              <a:rPr lang="nl-NL" sz="2800" b="1" dirty="0">
                <a:latin typeface="Cambria"/>
                <a:cs typeface="Cambria"/>
              </a:rPr>
              <a:t> of SOSIP </a:t>
            </a:r>
            <a:r>
              <a:rPr lang="nl-NL" sz="2800" b="1" dirty="0" err="1">
                <a:latin typeface="Cambria"/>
                <a:cs typeface="Cambria"/>
              </a:rPr>
              <a:t>trimers</a:t>
            </a:r>
            <a:endParaRPr lang="nl-NL" sz="2800" b="1" dirty="0">
              <a:latin typeface="Cambria"/>
              <a:cs typeface="Cambria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CE23136A-E818-3E40-B72F-EC0EAA6367B0}"/>
              </a:ext>
            </a:extLst>
          </p:cNvPr>
          <p:cNvGrpSpPr/>
          <p:nvPr/>
        </p:nvGrpSpPr>
        <p:grpSpPr>
          <a:xfrm>
            <a:off x="685800" y="1454514"/>
            <a:ext cx="7239000" cy="4565286"/>
            <a:chOff x="533398" y="1073514"/>
            <a:chExt cx="8077201" cy="5114881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DBE2EF6-A696-A74A-874B-9A12EAC14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2705"/>
            <a:stretch/>
          </p:blipFill>
          <p:spPr>
            <a:xfrm rot="16200000">
              <a:off x="2049302" y="-372903"/>
              <a:ext cx="5045394" cy="8077201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342B9D67-7F88-0640-964D-923AC1449920}"/>
                </a:ext>
              </a:extLst>
            </p:cNvPr>
            <p:cNvSpPr/>
            <p:nvPr/>
          </p:nvSpPr>
          <p:spPr bwMode="auto">
            <a:xfrm>
              <a:off x="838200" y="3200400"/>
              <a:ext cx="2743200" cy="28194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62DF2A31-23B8-FF43-82AA-4DC7B8A798E5}"/>
                </a:ext>
              </a:extLst>
            </p:cNvPr>
            <p:cNvSpPr/>
            <p:nvPr/>
          </p:nvSpPr>
          <p:spPr bwMode="auto">
            <a:xfrm>
              <a:off x="3314700" y="3886200"/>
              <a:ext cx="533401" cy="154413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F6FDDF8-5E14-824E-BF9C-CC84A2E30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61" r="45881" b="58586"/>
            <a:stretch/>
          </p:blipFill>
          <p:spPr>
            <a:xfrm rot="16200000">
              <a:off x="1509365" y="3509572"/>
              <a:ext cx="2086671" cy="1905000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09DAA-7A60-E942-8426-D59EDD288FFA}"/>
                </a:ext>
              </a:extLst>
            </p:cNvPr>
            <p:cNvSpPr/>
            <p:nvPr/>
          </p:nvSpPr>
          <p:spPr bwMode="auto">
            <a:xfrm>
              <a:off x="3352800" y="4876800"/>
              <a:ext cx="381001" cy="55353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B504208-DF8D-2B4D-AB57-DBB7CA045A48}"/>
                </a:ext>
              </a:extLst>
            </p:cNvPr>
            <p:cNvSpPr/>
            <p:nvPr/>
          </p:nvSpPr>
          <p:spPr bwMode="auto">
            <a:xfrm>
              <a:off x="838200" y="1137745"/>
              <a:ext cx="381001" cy="55353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EF445CB-60C5-AC42-BEBD-03F1AE1D4F07}"/>
                </a:ext>
              </a:extLst>
            </p:cNvPr>
            <p:cNvSpPr/>
            <p:nvPr/>
          </p:nvSpPr>
          <p:spPr bwMode="auto">
            <a:xfrm>
              <a:off x="4808484" y="1073514"/>
              <a:ext cx="381001" cy="55353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5B3FF78F-066A-F747-8157-534E4A3914B6}"/>
              </a:ext>
            </a:extLst>
          </p:cNvPr>
          <p:cNvSpPr txBox="1"/>
          <p:nvPr/>
        </p:nvSpPr>
        <p:spPr>
          <a:xfrm>
            <a:off x="1676400" y="1138535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C910DE-E62E-D34B-B848-37995CB226EA}"/>
              </a:ext>
            </a:extLst>
          </p:cNvPr>
          <p:cNvSpPr txBox="1"/>
          <p:nvPr/>
        </p:nvSpPr>
        <p:spPr>
          <a:xfrm>
            <a:off x="2895600" y="1138535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79D16E2-FF7E-094A-8F1D-4BAF5B90672A}"/>
              </a:ext>
            </a:extLst>
          </p:cNvPr>
          <p:cNvSpPr txBox="1"/>
          <p:nvPr/>
        </p:nvSpPr>
        <p:spPr>
          <a:xfrm>
            <a:off x="4572000" y="1138535"/>
            <a:ext cx="130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</a:rPr>
              <a:t>A-SOSIP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C228134-D219-3A49-BFEC-348635D3CA49}"/>
              </a:ext>
            </a:extLst>
          </p:cNvPr>
          <p:cNvSpPr txBox="1"/>
          <p:nvPr/>
        </p:nvSpPr>
        <p:spPr>
          <a:xfrm>
            <a:off x="6625358" y="1138535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9CB3A0-8A62-494D-99B4-2380992F17B2}"/>
              </a:ext>
            </a:extLst>
          </p:cNvPr>
          <p:cNvSpPr txBox="1"/>
          <p:nvPr/>
        </p:nvSpPr>
        <p:spPr>
          <a:xfrm>
            <a:off x="2238678" y="1066800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latin typeface="Cambria" panose="02040503050406030204" pitchFamily="18" charset="0"/>
              </a:rPr>
              <a:t>+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BF3155A-60E7-FC4E-B191-0CBCBF69D846}"/>
              </a:ext>
            </a:extLst>
          </p:cNvPr>
          <p:cNvSpPr txBox="1"/>
          <p:nvPr/>
        </p:nvSpPr>
        <p:spPr>
          <a:xfrm>
            <a:off x="5896278" y="1066800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latin typeface="Cambria" panose="02040503050406030204" pitchFamily="18" charset="0"/>
              </a:rPr>
              <a:t>+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E0D1AA87-EC59-C243-9F95-ECADF9F0B53B}"/>
              </a:ext>
            </a:extLst>
          </p:cNvPr>
          <p:cNvSpPr/>
          <p:nvPr/>
        </p:nvSpPr>
        <p:spPr bwMode="auto">
          <a:xfrm>
            <a:off x="4100424" y="1088586"/>
            <a:ext cx="4200342" cy="21706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793C2178-D4C3-4E4B-A5A5-9C65F908E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" y="5943600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400" dirty="0">
                <a:solidFill>
                  <a:srgbClr val="000000"/>
                </a:solidFill>
                <a:latin typeface="Cambria" pitchFamily="18" charset="0"/>
              </a:rPr>
              <a:t>Neil King, David Baker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6D01B0B1-8999-3742-A3BF-426D890A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924" y="5943600"/>
            <a:ext cx="5081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400" dirty="0">
                <a:latin typeface="Cambria" panose="02040503050406030204" pitchFamily="18" charset="0"/>
              </a:rPr>
              <a:t>Philip Brouwer, Chris </a:t>
            </a:r>
            <a:r>
              <a:rPr lang="nl-NL" altLang="nl-NL" sz="1400" dirty="0" err="1">
                <a:latin typeface="Cambria" panose="02040503050406030204" pitchFamily="18" charset="0"/>
              </a:rPr>
              <a:t>Cottrell</a:t>
            </a:r>
            <a:r>
              <a:rPr lang="nl-NL" altLang="nl-NL" sz="1400" dirty="0">
                <a:latin typeface="Cambria" panose="02040503050406030204" pitchFamily="18" charset="0"/>
              </a:rPr>
              <a:t>, Zack </a:t>
            </a:r>
            <a:r>
              <a:rPr lang="nl-NL" altLang="nl-NL" sz="1400" dirty="0" err="1">
                <a:latin typeface="Cambria" panose="02040503050406030204" pitchFamily="18" charset="0"/>
              </a:rPr>
              <a:t>Berndsen</a:t>
            </a:r>
            <a:r>
              <a:rPr lang="nl-NL" altLang="nl-NL" sz="1400" dirty="0">
                <a:latin typeface="Cambria" panose="02040503050406030204" pitchFamily="18" charset="0"/>
              </a:rPr>
              <a:t>, Andrew Ward</a:t>
            </a:r>
            <a:endParaRPr lang="nl-NL" altLang="nl-NL" sz="14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F746D3D-B4FD-AF4E-A8D3-8BF597D4EB9B}"/>
              </a:ext>
            </a:extLst>
          </p:cNvPr>
          <p:cNvSpPr/>
          <p:nvPr/>
        </p:nvSpPr>
        <p:spPr bwMode="auto">
          <a:xfrm>
            <a:off x="3417499" y="3124200"/>
            <a:ext cx="5616433" cy="30328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46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8" t="25064" r="41625" b="48935"/>
          <a:stretch/>
        </p:blipFill>
        <p:spPr bwMode="auto">
          <a:xfrm>
            <a:off x="-42796" y="2350407"/>
            <a:ext cx="4690996" cy="38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0" y="76200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l-NL" sz="2800" b="1" dirty="0" err="1">
                <a:latin typeface="Cambria" charset="0"/>
                <a:cs typeface="Cambria" charset="0"/>
              </a:rPr>
              <a:t>Nanoparticle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presentation</a:t>
            </a:r>
            <a:r>
              <a:rPr lang="nl-NL" sz="2800" b="1" dirty="0">
                <a:latin typeface="Cambria" charset="0"/>
                <a:cs typeface="Cambria" charset="0"/>
              </a:rPr>
              <a:t> of SOSIP </a:t>
            </a:r>
            <a:r>
              <a:rPr lang="nl-NL" sz="2800" b="1" dirty="0" err="1">
                <a:latin typeface="Cambria" charset="0"/>
                <a:cs typeface="Cambria" charset="0"/>
              </a:rPr>
              <a:t>trimers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enhances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activation</a:t>
            </a:r>
            <a:r>
              <a:rPr lang="nl-NL" sz="2800" b="1" dirty="0">
                <a:latin typeface="Cambria" charset="0"/>
                <a:cs typeface="Cambria" charset="0"/>
              </a:rPr>
              <a:t> of B </a:t>
            </a:r>
            <a:r>
              <a:rPr lang="nl-NL" sz="2800" b="1" dirty="0" err="1">
                <a:latin typeface="Cambria" charset="0"/>
                <a:cs typeface="Cambria" charset="0"/>
              </a:rPr>
              <a:t>cells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with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an</a:t>
            </a:r>
            <a:r>
              <a:rPr lang="nl-NL" sz="2800" b="1" dirty="0">
                <a:latin typeface="Cambria" charset="0"/>
                <a:cs typeface="Cambria" charset="0"/>
              </a:rPr>
              <a:t> Ag-</a:t>
            </a:r>
            <a:r>
              <a:rPr lang="nl-NL" sz="2800" b="1" dirty="0" err="1">
                <a:latin typeface="Cambria" charset="0"/>
                <a:cs typeface="Cambria" charset="0"/>
              </a:rPr>
              <a:t>specific</a:t>
            </a:r>
            <a:r>
              <a:rPr lang="nl-NL" sz="2800" b="1" dirty="0">
                <a:latin typeface="Cambria" charset="0"/>
                <a:cs typeface="Cambria" charset="0"/>
              </a:rPr>
              <a:t> BCR</a:t>
            </a:r>
          </a:p>
        </p:txBody>
      </p:sp>
      <p:sp>
        <p:nvSpPr>
          <p:cNvPr id="8" name="Tekstvak 12"/>
          <p:cNvSpPr txBox="1">
            <a:spLocks noChangeArrowheads="1"/>
          </p:cNvSpPr>
          <p:nvPr/>
        </p:nvSpPr>
        <p:spPr bwMode="auto">
          <a:xfrm>
            <a:off x="381000" y="1191161"/>
            <a:ext cx="8458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nl-NL" sz="1600" dirty="0">
                <a:latin typeface="Cambria" charset="0"/>
              </a:rPr>
              <a:t>PGT145-expressing WEHI-231 B </a:t>
            </a:r>
            <a:r>
              <a:rPr lang="nl-NL" sz="1600" dirty="0" err="1">
                <a:latin typeface="Cambria" charset="0"/>
              </a:rPr>
              <a:t>cells</a:t>
            </a:r>
            <a:r>
              <a:rPr lang="nl-NL" sz="1600" dirty="0">
                <a:latin typeface="Cambria" charset="0"/>
              </a:rPr>
              <a:t> (</a:t>
            </a:r>
            <a:r>
              <a:rPr lang="nl-NL" sz="1600" dirty="0" err="1">
                <a:latin typeface="Cambria" charset="0"/>
              </a:rPr>
              <a:t>Ota</a:t>
            </a:r>
            <a:r>
              <a:rPr lang="nl-NL" sz="1600" dirty="0">
                <a:latin typeface="Cambria" charset="0"/>
              </a:rPr>
              <a:t> &amp; </a:t>
            </a:r>
            <a:r>
              <a:rPr lang="nl-NL" sz="1600" dirty="0" err="1">
                <a:latin typeface="Cambria" charset="0"/>
              </a:rPr>
              <a:t>Nemazee</a:t>
            </a:r>
            <a:r>
              <a:rPr lang="nl-NL" sz="1600" dirty="0">
                <a:latin typeface="Cambria" charset="0"/>
              </a:rPr>
              <a:t>) </a:t>
            </a:r>
            <a:r>
              <a:rPr lang="nl-NL" sz="1600" dirty="0" err="1">
                <a:latin typeface="Cambria" charset="0"/>
              </a:rPr>
              <a:t>were</a:t>
            </a:r>
            <a:r>
              <a:rPr lang="nl-NL" sz="1600" dirty="0">
                <a:latin typeface="Cambria" charset="0"/>
              </a:rPr>
              <a:t> mixed </a:t>
            </a:r>
            <a:r>
              <a:rPr lang="nl-NL" sz="1600" dirty="0" err="1">
                <a:latin typeface="Cambria" charset="0"/>
              </a:rPr>
              <a:t>with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either</a:t>
            </a:r>
            <a:r>
              <a:rPr lang="nl-NL" sz="1600" dirty="0">
                <a:latin typeface="Cambria" charset="0"/>
              </a:rPr>
              <a:t> free </a:t>
            </a:r>
            <a:r>
              <a:rPr lang="nl-NL" sz="1600" dirty="0" err="1">
                <a:latin typeface="Cambria" charset="0"/>
              </a:rPr>
              <a:t>ConM</a:t>
            </a:r>
            <a:r>
              <a:rPr lang="nl-NL" sz="1600" dirty="0">
                <a:latin typeface="Cambria" charset="0"/>
              </a:rPr>
              <a:t> SOSIP.v7 </a:t>
            </a:r>
            <a:r>
              <a:rPr lang="nl-NL" sz="1600" dirty="0" err="1">
                <a:latin typeface="Cambria" charset="0"/>
              </a:rPr>
              <a:t>trimers</a:t>
            </a:r>
            <a:r>
              <a:rPr lang="nl-NL" sz="1600" dirty="0">
                <a:latin typeface="Cambria" charset="0"/>
              </a:rPr>
              <a:t>, or </a:t>
            </a:r>
            <a:r>
              <a:rPr lang="nl-NL" sz="1600" dirty="0" err="1">
                <a:latin typeface="Cambria" charset="0"/>
              </a:rPr>
              <a:t>nanoparticle-associated</a:t>
            </a:r>
            <a:r>
              <a:rPr lang="nl-NL" sz="1600" dirty="0">
                <a:latin typeface="Cambria" charset="0"/>
              </a:rPr>
              <a:t> SOSIP </a:t>
            </a:r>
            <a:r>
              <a:rPr lang="nl-NL" sz="1600" dirty="0" err="1">
                <a:latin typeface="Cambria" charset="0"/>
              </a:rPr>
              <a:t>trimers</a:t>
            </a:r>
            <a:r>
              <a:rPr lang="nl-NL" sz="1600" dirty="0">
                <a:latin typeface="Cambria" charset="0"/>
              </a:rPr>
              <a:t> (</a:t>
            </a:r>
            <a:r>
              <a:rPr lang="nl-NL" sz="1600" dirty="0" err="1">
                <a:latin typeface="Cambria" charset="0"/>
              </a:rPr>
              <a:t>equimolar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amount</a:t>
            </a:r>
            <a:r>
              <a:rPr lang="nl-NL" sz="1600" dirty="0">
                <a:latin typeface="Cambria" charset="0"/>
              </a:rPr>
              <a:t> of SOSIP </a:t>
            </a:r>
            <a:r>
              <a:rPr lang="nl-NL" sz="1600" dirty="0" err="1">
                <a:latin typeface="Cambria" charset="0"/>
              </a:rPr>
              <a:t>trimer</a:t>
            </a:r>
            <a:r>
              <a:rPr lang="nl-NL" sz="1600" dirty="0">
                <a:latin typeface="Cambria" charset="0"/>
              </a:rPr>
              <a:t>; 5 </a:t>
            </a:r>
            <a:r>
              <a:rPr lang="nl-NL" sz="1600" dirty="0" err="1">
                <a:latin typeface="Cambria" charset="0"/>
              </a:rPr>
              <a:t>μg</a:t>
            </a:r>
            <a:r>
              <a:rPr lang="nl-NL" sz="1600" dirty="0">
                <a:latin typeface="Cambria" charset="0"/>
              </a:rPr>
              <a:t>/ml)</a:t>
            </a:r>
          </a:p>
          <a:p>
            <a:pPr eaLnBrk="1" hangingPunct="1">
              <a:buFontTx/>
              <a:buChar char="-"/>
            </a:pPr>
            <a:r>
              <a:rPr lang="nl-NL" sz="1600" dirty="0">
                <a:latin typeface="Cambria" charset="0"/>
              </a:rPr>
              <a:t>Ca+ flux was </a:t>
            </a:r>
            <a:r>
              <a:rPr lang="nl-NL" sz="1600" dirty="0" err="1">
                <a:latin typeface="Cambria" charset="0"/>
              </a:rPr>
              <a:t>measured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using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intracellular</a:t>
            </a:r>
            <a:r>
              <a:rPr lang="nl-NL" sz="1600" dirty="0">
                <a:latin typeface="Cambria" charset="0"/>
              </a:rPr>
              <a:t> calcium </a:t>
            </a:r>
            <a:r>
              <a:rPr lang="nl-NL" sz="1600" dirty="0" err="1">
                <a:latin typeface="Cambria" charset="0"/>
              </a:rPr>
              <a:t>staining</a:t>
            </a:r>
            <a:r>
              <a:rPr lang="nl-NL" sz="1600" dirty="0">
                <a:latin typeface="Cambria" charset="0"/>
              </a:rPr>
              <a:t> (INDO-1)</a:t>
            </a:r>
          </a:p>
          <a:p>
            <a:pPr eaLnBrk="1" hangingPunct="1">
              <a:buFontTx/>
              <a:buChar char="-"/>
            </a:pPr>
            <a:r>
              <a:rPr lang="nl-NL" sz="1600" dirty="0" err="1">
                <a:latin typeface="Cambria" charset="0"/>
              </a:rPr>
              <a:t>Similar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results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were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obtained</a:t>
            </a:r>
            <a:r>
              <a:rPr lang="nl-NL" sz="1600" dirty="0">
                <a:latin typeface="Cambria" charset="0"/>
              </a:rPr>
              <a:t> </a:t>
            </a:r>
            <a:r>
              <a:rPr lang="nl-NL" sz="1600" dirty="0" err="1">
                <a:latin typeface="Cambria" charset="0"/>
              </a:rPr>
              <a:t>with</a:t>
            </a:r>
            <a:r>
              <a:rPr lang="nl-NL" sz="1600" dirty="0">
                <a:latin typeface="Cambria" charset="0"/>
              </a:rPr>
              <a:t> PG16/VRC01/PGT121-expressing B </a:t>
            </a:r>
            <a:r>
              <a:rPr lang="nl-NL" sz="1600" dirty="0" err="1">
                <a:latin typeface="Cambria" charset="0"/>
              </a:rPr>
              <a:t>cells</a:t>
            </a:r>
            <a:endParaRPr lang="nl-NL" sz="1600" dirty="0">
              <a:latin typeface="Cambria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/>
          </p:nvPr>
        </p:nvGraphicFramePr>
        <p:xfrm>
          <a:off x="5257800" y="2438400"/>
          <a:ext cx="358140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r>
                        <a:rPr lang="nl-NL" sz="1400" b="1" dirty="0">
                          <a:latin typeface="Cambria"/>
                          <a:cs typeface="Cambria"/>
                        </a:rPr>
                        <a:t>Construct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dirty="0">
                          <a:latin typeface="Cambria"/>
                          <a:cs typeface="Cambria"/>
                        </a:rPr>
                        <a:t># </a:t>
                      </a:r>
                      <a:r>
                        <a:rPr lang="nl-NL" sz="1400" b="1" dirty="0" err="1">
                          <a:latin typeface="Cambria"/>
                          <a:cs typeface="Cambria"/>
                        </a:rPr>
                        <a:t>Trimers</a:t>
                      </a:r>
                      <a:r>
                        <a:rPr lang="nl-NL" sz="1400" b="1" dirty="0">
                          <a:latin typeface="Cambria"/>
                          <a:cs typeface="Cambria"/>
                        </a:rPr>
                        <a:t>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dirty="0" err="1">
                          <a:latin typeface="Cambria"/>
                          <a:cs typeface="Cambria"/>
                        </a:rPr>
                        <a:t>Particle</a:t>
                      </a:r>
                      <a:endParaRPr lang="nl-NL" sz="1400" b="1" dirty="0">
                        <a:latin typeface="Cambria"/>
                        <a:cs typeface="Cambria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nl-NL" sz="1400" baseline="0">
                          <a:latin typeface="Cambria"/>
                          <a:cs typeface="Cambria"/>
                        </a:rPr>
                        <a:t>Mock</a:t>
                      </a:r>
                      <a:endParaRPr lang="nl-NL" sz="1400" dirty="0">
                        <a:latin typeface="Cambria"/>
                        <a:cs typeface="Cambria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mbria"/>
                          <a:cs typeface="Cambria"/>
                        </a:rPr>
                        <a:t>0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ambria"/>
                          <a:cs typeface="Cambria"/>
                        </a:rPr>
                        <a:t>SOSIP.v7     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mbria"/>
                          <a:cs typeface="Cambria"/>
                        </a:rPr>
                        <a:t>1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008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ambria"/>
                          <a:cs typeface="Cambria"/>
                        </a:rPr>
                        <a:t>SOSIP.v7-ferritin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mbria"/>
                          <a:cs typeface="Cambria"/>
                        </a:rPr>
                        <a:t>8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46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ambria"/>
                          <a:cs typeface="Cambria"/>
                        </a:rPr>
                        <a:t>SOSIP.v7-NPs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mbria"/>
                          <a:cs typeface="Cambria"/>
                        </a:rPr>
                        <a:t>20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Rechte verbindingslijn 2"/>
          <p:cNvCxnSpPr/>
          <p:nvPr/>
        </p:nvCxnSpPr>
        <p:spPr bwMode="auto">
          <a:xfrm>
            <a:off x="4648200" y="3119119"/>
            <a:ext cx="5334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Rechte verbindingslijn 9"/>
          <p:cNvCxnSpPr/>
          <p:nvPr/>
        </p:nvCxnSpPr>
        <p:spPr bwMode="auto">
          <a:xfrm>
            <a:off x="4648200" y="3423919"/>
            <a:ext cx="5334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4BD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Rechte verbindingslijn 10"/>
          <p:cNvCxnSpPr/>
          <p:nvPr/>
        </p:nvCxnSpPr>
        <p:spPr bwMode="auto">
          <a:xfrm>
            <a:off x="4648200" y="3728719"/>
            <a:ext cx="5334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Rechte verbindingslijn 11"/>
          <p:cNvCxnSpPr/>
          <p:nvPr/>
        </p:nvCxnSpPr>
        <p:spPr bwMode="auto">
          <a:xfrm>
            <a:off x="4648200" y="4023359"/>
            <a:ext cx="5334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61EC0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Rechte verbindingslijn 13"/>
          <p:cNvCxnSpPr/>
          <p:nvPr/>
        </p:nvCxnSpPr>
        <p:spPr bwMode="auto">
          <a:xfrm>
            <a:off x="4648200" y="4024353"/>
            <a:ext cx="5334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61EC0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3"/>
          <a:srcRect l="76821" t="61851" r="3823" b="13972"/>
          <a:stretch/>
        </p:blipFill>
        <p:spPr>
          <a:xfrm flipH="1" flipV="1">
            <a:off x="6008237" y="4546179"/>
            <a:ext cx="1223921" cy="12061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4"/>
          <a:srcRect l="41044" t="57911" r="20521" b="21516"/>
          <a:stretch/>
        </p:blipFill>
        <p:spPr>
          <a:xfrm>
            <a:off x="4664909" y="4546179"/>
            <a:ext cx="1213971" cy="1219389"/>
          </a:xfrm>
          <a:prstGeom prst="rect">
            <a:avLst/>
          </a:prstGeom>
        </p:spPr>
      </p:pic>
      <p:grpSp>
        <p:nvGrpSpPr>
          <p:cNvPr id="17" name="Groeperen 16"/>
          <p:cNvGrpSpPr/>
          <p:nvPr/>
        </p:nvGrpSpPr>
        <p:grpSpPr>
          <a:xfrm>
            <a:off x="7401318" y="4546179"/>
            <a:ext cx="1194070" cy="1219389"/>
            <a:chOff x="7386320" y="3728720"/>
            <a:chExt cx="1285240" cy="1286619"/>
          </a:xfrm>
        </p:grpSpPr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5"/>
            <a:srcRect l="19675" r="39350"/>
            <a:stretch/>
          </p:blipFill>
          <p:spPr>
            <a:xfrm>
              <a:off x="7391400" y="3728720"/>
              <a:ext cx="1280160" cy="654129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5"/>
            <a:srcRect l="58862" r="-1"/>
            <a:stretch/>
          </p:blipFill>
          <p:spPr>
            <a:xfrm>
              <a:off x="7386320" y="4361210"/>
              <a:ext cx="1285240" cy="654129"/>
            </a:xfrm>
            <a:prstGeom prst="rect">
              <a:avLst/>
            </a:prstGeom>
          </p:spPr>
        </p:pic>
      </p:grpSp>
      <p:sp>
        <p:nvSpPr>
          <p:cNvPr id="20" name="Tekstvak 19"/>
          <p:cNvSpPr txBox="1"/>
          <p:nvPr/>
        </p:nvSpPr>
        <p:spPr>
          <a:xfrm>
            <a:off x="4799318" y="4243603"/>
            <a:ext cx="97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>
                <a:latin typeface="Cambria"/>
                <a:cs typeface="Cambria"/>
              </a:rPr>
              <a:t>1 </a:t>
            </a:r>
            <a:r>
              <a:rPr lang="nl-NL" sz="1600" b="1" dirty="0" err="1">
                <a:latin typeface="Cambria"/>
                <a:cs typeface="Cambria"/>
              </a:rPr>
              <a:t>trimer</a:t>
            </a:r>
            <a:endParaRPr lang="nl-NL" sz="1600" b="1" dirty="0">
              <a:latin typeface="Cambria"/>
              <a:cs typeface="Cambria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6081734" y="4243603"/>
            <a:ext cx="1065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="1" dirty="0">
                <a:latin typeface="Cambria"/>
                <a:cs typeface="Cambria"/>
              </a:rPr>
              <a:t>8 </a:t>
            </a:r>
            <a:r>
              <a:rPr lang="nl-NL" sz="1600" b="1" dirty="0" err="1">
                <a:latin typeface="Cambria"/>
                <a:cs typeface="Cambria"/>
              </a:rPr>
              <a:t>trimers</a:t>
            </a:r>
            <a:endParaRPr lang="nl-NL" sz="1600" b="1" dirty="0">
              <a:latin typeface="Cambria"/>
              <a:cs typeface="Cambria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7405728" y="4243603"/>
            <a:ext cx="118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="1" dirty="0">
                <a:latin typeface="Cambria"/>
                <a:cs typeface="Cambria"/>
              </a:rPr>
              <a:t>20 </a:t>
            </a:r>
            <a:r>
              <a:rPr lang="nl-NL" sz="1600" b="1" dirty="0" err="1">
                <a:latin typeface="Cambria"/>
                <a:cs typeface="Cambria"/>
              </a:rPr>
              <a:t>trimers</a:t>
            </a:r>
            <a:endParaRPr lang="nl-NL" sz="1600" b="1" dirty="0">
              <a:latin typeface="Cambria"/>
              <a:cs typeface="Cambria"/>
            </a:endParaRPr>
          </a:p>
        </p:txBody>
      </p:sp>
      <p:sp>
        <p:nvSpPr>
          <p:cNvPr id="23" name="Tekstvak 1"/>
          <p:cNvSpPr txBox="1">
            <a:spLocks noChangeArrowheads="1"/>
          </p:cNvSpPr>
          <p:nvPr/>
        </p:nvSpPr>
        <p:spPr bwMode="auto">
          <a:xfrm>
            <a:off x="6401188" y="5940623"/>
            <a:ext cx="3200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dirty="0">
                <a:latin typeface="Cambria"/>
                <a:cs typeface="Cambria"/>
              </a:rPr>
              <a:t>Philip Brouwer, Miguel </a:t>
            </a:r>
            <a:r>
              <a:rPr lang="nl-NL" sz="1400" dirty="0" err="1">
                <a:latin typeface="Cambria"/>
                <a:cs typeface="Cambria"/>
              </a:rPr>
              <a:t>Camacho</a:t>
            </a:r>
            <a:endParaRPr lang="nl-NL" sz="1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9445113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37799" r="50789" b="19215"/>
          <a:stretch/>
        </p:blipFill>
        <p:spPr bwMode="auto">
          <a:xfrm>
            <a:off x="1538536" y="1524000"/>
            <a:ext cx="1584176" cy="172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538536" y="3421068"/>
          <a:ext cx="1627006" cy="55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85">
                <a:tc>
                  <a:txBody>
                    <a:bodyPr/>
                    <a:lstStyle/>
                    <a:p>
                      <a:r>
                        <a:rPr lang="nl-NL" sz="1200" dirty="0"/>
                        <a:t>Pd%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 err="1"/>
                        <a:t>Rd</a:t>
                      </a:r>
                      <a:r>
                        <a:rPr lang="nl-NL" sz="1200" baseline="0" dirty="0"/>
                        <a:t> (nm)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84">
                <a:tc>
                  <a:txBody>
                    <a:bodyPr/>
                    <a:lstStyle/>
                    <a:p>
                      <a:r>
                        <a:rPr lang="nl-NL" sz="1200" dirty="0"/>
                        <a:t>5.2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22.6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el 12"/>
          <p:cNvGraphicFramePr>
            <a:graphicFrameLocks noGrp="1"/>
          </p:cNvGraphicFramePr>
          <p:nvPr>
            <p:extLst/>
          </p:nvPr>
        </p:nvGraphicFramePr>
        <p:xfrm>
          <a:off x="3866232" y="3421068"/>
          <a:ext cx="1627006" cy="55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85">
                <a:tc>
                  <a:txBody>
                    <a:bodyPr/>
                    <a:lstStyle/>
                    <a:p>
                      <a:r>
                        <a:rPr lang="nl-NL" sz="1200" dirty="0"/>
                        <a:t>Pd%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 err="1"/>
                        <a:t>Rd</a:t>
                      </a:r>
                      <a:r>
                        <a:rPr lang="nl-NL" sz="1200" baseline="0" dirty="0"/>
                        <a:t> (nm)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84">
                <a:tc>
                  <a:txBody>
                    <a:bodyPr/>
                    <a:lstStyle/>
                    <a:p>
                      <a:r>
                        <a:rPr lang="nl-NL" sz="1200" dirty="0"/>
                        <a:t>11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23.5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el 13"/>
          <p:cNvGraphicFramePr>
            <a:graphicFrameLocks noGrp="1"/>
          </p:cNvGraphicFramePr>
          <p:nvPr>
            <p:extLst/>
          </p:nvPr>
        </p:nvGraphicFramePr>
        <p:xfrm>
          <a:off x="6153778" y="3421068"/>
          <a:ext cx="1627006" cy="55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85">
                <a:tc>
                  <a:txBody>
                    <a:bodyPr/>
                    <a:lstStyle/>
                    <a:p>
                      <a:r>
                        <a:rPr lang="nl-NL" sz="1200" dirty="0"/>
                        <a:t>Pd%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 err="1"/>
                        <a:t>Rd</a:t>
                      </a:r>
                      <a:r>
                        <a:rPr lang="nl-NL" sz="1200" baseline="0" dirty="0"/>
                        <a:t> (nm)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84">
                <a:tc>
                  <a:txBody>
                    <a:bodyPr/>
                    <a:lstStyle/>
                    <a:p>
                      <a:r>
                        <a:rPr lang="nl-NL" sz="1200" dirty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23.3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09" y="4084782"/>
            <a:ext cx="1634975" cy="16302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0" descr="Picture 40 description"/>
          <p:cNvPicPr>
            <a:picLocks noChangeAspect="1"/>
          </p:cNvPicPr>
          <p:nvPr/>
        </p:nvPicPr>
        <p:blipFill rotWithShape="1">
          <a:blip r:embed="rId5"/>
          <a:srcRect l="12430" t="13017" r="51782"/>
          <a:stretch/>
        </p:blipFill>
        <p:spPr>
          <a:xfrm>
            <a:off x="3866232" y="1561986"/>
            <a:ext cx="1534096" cy="170081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31759" r="46015" b="8812"/>
          <a:stretch/>
        </p:blipFill>
        <p:spPr bwMode="auto">
          <a:xfrm>
            <a:off x="6209274" y="1552814"/>
            <a:ext cx="1558169" cy="17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vak 21"/>
          <p:cNvSpPr txBox="1"/>
          <p:nvPr/>
        </p:nvSpPr>
        <p:spPr>
          <a:xfrm>
            <a:off x="688823" y="2041361"/>
            <a:ext cx="699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latin typeface="Cambria" charset="0"/>
                <a:ea typeface="Cambria" charset="0"/>
                <a:cs typeface="Cambria" charset="0"/>
              </a:rPr>
              <a:t>SEC</a:t>
            </a:r>
            <a:endParaRPr lang="en-US" sz="2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688823" y="3492803"/>
            <a:ext cx="699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latin typeface="Cambria" charset="0"/>
                <a:ea typeface="Cambria" charset="0"/>
                <a:cs typeface="Cambria" charset="0"/>
              </a:rPr>
              <a:t>DLS</a:t>
            </a:r>
            <a:endParaRPr lang="en-US" sz="2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688823" y="4528645"/>
            <a:ext cx="699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latin typeface="Cambria" charset="0"/>
                <a:ea typeface="Cambria" charset="0"/>
                <a:cs typeface="Cambria" charset="0"/>
              </a:rPr>
              <a:t>EM</a:t>
            </a:r>
            <a:endParaRPr lang="en-US" sz="2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102534" y="5943600"/>
            <a:ext cx="4041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kern="0" dirty="0">
                <a:solidFill>
                  <a:prstClr val="black"/>
                </a:solidFill>
                <a:latin typeface="Cambria"/>
                <a:cs typeface="Cambria"/>
              </a:rPr>
              <a:t>Philip Brouwer, </a:t>
            </a:r>
            <a:r>
              <a:rPr kumimoji="0" lang="nl-NL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Chris </a:t>
            </a:r>
            <a:r>
              <a:rPr kumimoji="0" lang="nl-NL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Cottrell</a:t>
            </a:r>
            <a:r>
              <a:rPr lang="nl-NL" sz="1400" kern="0" dirty="0">
                <a:solidFill>
                  <a:prstClr val="black"/>
                </a:solidFill>
                <a:latin typeface="Cambria"/>
                <a:cs typeface="Cambria"/>
              </a:rPr>
              <a:t>, </a:t>
            </a:r>
            <a:r>
              <a:rPr lang="nl-NL" sz="1400" kern="0" dirty="0" err="1">
                <a:solidFill>
                  <a:prstClr val="black"/>
                </a:solidFill>
                <a:latin typeface="Cambria"/>
                <a:cs typeface="Cambria"/>
              </a:rPr>
              <a:t>Aleks</a:t>
            </a:r>
            <a:r>
              <a:rPr lang="nl-NL" sz="1400" kern="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nl-NL" sz="1400" kern="0" dirty="0" err="1">
                <a:solidFill>
                  <a:prstClr val="black"/>
                </a:solidFill>
                <a:latin typeface="Cambria"/>
                <a:cs typeface="Cambria"/>
              </a:rPr>
              <a:t>Antanasijevic</a:t>
            </a:r>
            <a:endParaRPr kumimoji="0" lang="nl-NL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8487483-8BC1-8647-B22E-FF9FD16EE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l-NL" sz="2800" b="1" dirty="0">
                <a:latin typeface="Cambria" charset="0"/>
                <a:cs typeface="Cambria" charset="0"/>
              </a:rPr>
              <a:t>SOSIP </a:t>
            </a:r>
            <a:r>
              <a:rPr lang="nl-NL" sz="2800" b="1" dirty="0" err="1">
                <a:latin typeface="Cambria" charset="0"/>
                <a:cs typeface="Cambria" charset="0"/>
              </a:rPr>
              <a:t>trimers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from</a:t>
            </a:r>
            <a:r>
              <a:rPr lang="nl-NL" sz="2800" b="1" dirty="0">
                <a:latin typeface="Cambria" charset="0"/>
                <a:cs typeface="Cambria" charset="0"/>
              </a:rPr>
              <a:t> multiple </a:t>
            </a:r>
            <a:r>
              <a:rPr lang="nl-NL" sz="2800" b="1" dirty="0" err="1">
                <a:latin typeface="Cambria" charset="0"/>
                <a:cs typeface="Cambria" charset="0"/>
              </a:rPr>
              <a:t>clade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can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be</a:t>
            </a:r>
            <a:r>
              <a:rPr lang="nl-NL" sz="2800" b="1" dirty="0">
                <a:latin typeface="Cambria" charset="0"/>
                <a:cs typeface="Cambria" charset="0"/>
              </a:rPr>
              <a:t> </a:t>
            </a:r>
            <a:r>
              <a:rPr lang="nl-NL" sz="2800" b="1" dirty="0" err="1">
                <a:latin typeface="Cambria" charset="0"/>
                <a:cs typeface="Cambria" charset="0"/>
              </a:rPr>
              <a:t>presented</a:t>
            </a:r>
            <a:r>
              <a:rPr lang="nl-NL" sz="2800" b="1" dirty="0">
                <a:latin typeface="Cambria" charset="0"/>
                <a:cs typeface="Cambria" charset="0"/>
              </a:rPr>
              <a:t> on I53-50 </a:t>
            </a:r>
            <a:r>
              <a:rPr lang="nl-NL" sz="2800" b="1" dirty="0" err="1">
                <a:latin typeface="Cambria" charset="0"/>
                <a:cs typeface="Cambria" charset="0"/>
              </a:rPr>
              <a:t>nanoparticles</a:t>
            </a:r>
            <a:endParaRPr lang="nl-NL" sz="2800" b="1" dirty="0">
              <a:latin typeface="Cambria" charset="0"/>
              <a:cs typeface="Cambria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263080" y="103006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err="1">
                <a:latin typeface="Cambria" charset="0"/>
                <a:ea typeface="Cambria" charset="0"/>
                <a:cs typeface="Cambria" charset="0"/>
              </a:rPr>
              <a:t>Clade</a:t>
            </a:r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 A</a:t>
            </a:r>
          </a:p>
          <a:p>
            <a:pPr algn="ctr"/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BG505 SOSIP.v5.2</a:t>
            </a:r>
            <a:endParaRPr lang="en-US" sz="1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781328" y="103006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err="1">
                <a:latin typeface="Cambria" charset="0"/>
                <a:ea typeface="Cambria" charset="0"/>
                <a:cs typeface="Cambria" charset="0"/>
              </a:rPr>
              <a:t>Clade</a:t>
            </a:r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 C</a:t>
            </a:r>
          </a:p>
          <a:p>
            <a:pPr algn="ctr"/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ZM197M SOSIP.v5.2*</a:t>
            </a:r>
            <a:endParaRPr lang="en-US" sz="1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413448" y="103006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err="1">
                <a:latin typeface="Cambria" charset="0"/>
                <a:ea typeface="Cambria" charset="0"/>
                <a:cs typeface="Cambria" charset="0"/>
              </a:rPr>
              <a:t>Clade</a:t>
            </a:r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 B</a:t>
            </a:r>
          </a:p>
          <a:p>
            <a:pPr algn="ctr"/>
            <a:r>
              <a:rPr lang="nl-NL" sz="1800" dirty="0">
                <a:latin typeface="Cambria" charset="0"/>
                <a:ea typeface="Cambria" charset="0"/>
                <a:cs typeface="Cambria" charset="0"/>
              </a:rPr>
              <a:t>AMC011 SOSIP.v5.2</a:t>
            </a:r>
            <a:endParaRPr lang="en-US" sz="1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464AB39-FE5F-8443-ACF4-2398FF1CC4F1}"/>
              </a:ext>
            </a:extLst>
          </p:cNvPr>
          <p:cNvSpPr txBox="1"/>
          <p:nvPr/>
        </p:nvSpPr>
        <p:spPr>
          <a:xfrm>
            <a:off x="7388822" y="1752600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trimer</a:t>
            </a:r>
            <a:endParaRPr lang="nl-NL" sz="1100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744129D-056F-594A-8E6B-D633D104567D}"/>
              </a:ext>
            </a:extLst>
          </p:cNvPr>
          <p:cNvSpPr txBox="1"/>
          <p:nvPr/>
        </p:nvSpPr>
        <p:spPr>
          <a:xfrm>
            <a:off x="5102822" y="1752600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trimer</a:t>
            </a:r>
            <a:endParaRPr lang="nl-NL" sz="1100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2C102D0-F837-F146-90FC-4EBDA6804D54}"/>
              </a:ext>
            </a:extLst>
          </p:cNvPr>
          <p:cNvSpPr txBox="1"/>
          <p:nvPr/>
        </p:nvSpPr>
        <p:spPr>
          <a:xfrm>
            <a:off x="2512022" y="1752600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trimer</a:t>
            </a:r>
            <a:endParaRPr lang="nl-NL" sz="1100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3B94D0ED-52AE-9445-84C9-CD3F99E20BEF}"/>
              </a:ext>
            </a:extLst>
          </p:cNvPr>
          <p:cNvSpPr txBox="1"/>
          <p:nvPr/>
        </p:nvSpPr>
        <p:spPr>
          <a:xfrm>
            <a:off x="1666528" y="1752600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NP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67226B76-D25B-CD4C-8504-99C84AB6741A}"/>
              </a:ext>
            </a:extLst>
          </p:cNvPr>
          <p:cNvSpPr txBox="1"/>
          <p:nvPr/>
        </p:nvSpPr>
        <p:spPr>
          <a:xfrm>
            <a:off x="4120122" y="1752600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NP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F732422-2ACD-C741-9EA3-0AF29DFBD958}"/>
              </a:ext>
            </a:extLst>
          </p:cNvPr>
          <p:cNvSpPr txBox="1"/>
          <p:nvPr/>
        </p:nvSpPr>
        <p:spPr>
          <a:xfrm>
            <a:off x="6406122" y="1752600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NP</a:t>
            </a:r>
          </a:p>
        </p:txBody>
      </p:sp>
      <p:pic>
        <p:nvPicPr>
          <p:cNvPr id="35" name="Picture 15" descr="\\amc.intra\users\P\pjbrouwer\home\Presentaties; Powerpoints\Overview results\NS-EM\17sep08a_00001sq_v01_00002hl_v01_00006en.jpg">
            <a:extLst>
              <a:ext uri="{FF2B5EF4-FFF2-40B4-BE49-F238E27FC236}">
                <a16:creationId xmlns:a16="http://schemas.microsoft.com/office/drawing/2014/main" id="{2C86642E-5D30-0A43-9C18-2C72A45C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08" y="4097048"/>
            <a:ext cx="1600572" cy="1600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Screen Shot 2017-10-09 at 11.55.40 AM.png">
            <a:extLst>
              <a:ext uri="{FF2B5EF4-FFF2-40B4-BE49-F238E27FC236}">
                <a16:creationId xmlns:a16="http://schemas.microsoft.com/office/drawing/2014/main" id="{DADD82EA-726E-7846-97E4-92B1F9742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52" y="4084050"/>
            <a:ext cx="1622129" cy="16189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865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 rot="16200000">
            <a:off x="209591" y="2226953"/>
            <a:ext cx="5890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Cambria" panose="02040503050406030204" pitchFamily="18" charset="0"/>
                <a:ea typeface="Helvetica" charset="0"/>
                <a:cs typeface="Helvetica" charset="0"/>
              </a:rPr>
              <a:t>Fluo-4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6196" y="2667958"/>
            <a:ext cx="15361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Cambria" panose="02040503050406030204" pitchFamily="18" charset="0"/>
                <a:ea typeface="Helvetica" charset="0"/>
                <a:cs typeface="Helvetica" charset="0"/>
              </a:rPr>
              <a:t>Time (sec.)</a:t>
            </a:r>
          </a:p>
        </p:txBody>
      </p:sp>
      <p:sp>
        <p:nvSpPr>
          <p:cNvPr id="5" name="Line 605"/>
          <p:cNvSpPr>
            <a:spLocks noChangeShapeType="1"/>
          </p:cNvSpPr>
          <p:nvPr/>
        </p:nvSpPr>
        <p:spPr bwMode="auto">
          <a:xfrm flipH="1">
            <a:off x="516113" y="1328949"/>
            <a:ext cx="0" cy="81103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00">
              <a:latin typeface="Cambria" panose="02040503050406030204" pitchFamily="18" charset="0"/>
              <a:ea typeface="Helvetica" charset="0"/>
              <a:cs typeface="Helvetica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5199082" y="1426039"/>
            <a:ext cx="37275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GT1.2 I53-50NP   (100 µg/ml)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GT1.2 I53-50NP   (20 µg/ml)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GT1.2 I53-50NP   (4 µg/ml)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GT1.2 I53-50NP   (0.8 µg/ml)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                                  (100 µg/ml)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latin typeface="Cambria" panose="02040503050406030204" pitchFamily="18" charset="0"/>
                <a:ea typeface="Helvetica" charset="0"/>
                <a:cs typeface="Helvetica" charset="0"/>
              </a:rPr>
              <a:t>BG505 SOSIP.v4.1 GT1.2 	          (100 µg/ml)</a:t>
            </a:r>
          </a:p>
        </p:txBody>
      </p:sp>
      <p:sp>
        <p:nvSpPr>
          <p:cNvPr id="7" name="Line 605"/>
          <p:cNvSpPr>
            <a:spLocks noChangeShapeType="1"/>
          </p:cNvSpPr>
          <p:nvPr/>
        </p:nvSpPr>
        <p:spPr bwMode="auto">
          <a:xfrm flipH="1">
            <a:off x="1464720" y="2825149"/>
            <a:ext cx="341558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00">
              <a:latin typeface="Cambria" panose="02040503050406030204" pitchFamily="18" charset="0"/>
              <a:ea typeface="Helvetica" charset="0"/>
              <a:cs typeface="Helvetica" charset="0"/>
            </a:endParaRPr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3306" r="8175"/>
          <a:stretch/>
        </p:blipFill>
        <p:spPr>
          <a:xfrm>
            <a:off x="581523" y="1201321"/>
            <a:ext cx="4387899" cy="1543022"/>
          </a:xfrm>
          <a:prstGeom prst="rect">
            <a:avLst/>
          </a:prstGeom>
        </p:spPr>
      </p:pic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659363" y="1052736"/>
            <a:ext cx="68931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latin typeface="Cambria" panose="02040503050406030204" pitchFamily="18" charset="0"/>
                <a:ea typeface="Helvetica" charset="0"/>
                <a:cs typeface="Helvetica" charset="0"/>
              </a:rPr>
              <a:t> Wild-type B6 mouse B cells      Germline CH31 KI mouse B cells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b="1" dirty="0">
              <a:latin typeface="Cambria" panose="02040503050406030204" pitchFamily="18" charset="0"/>
              <a:ea typeface="Helvetica" charset="0"/>
              <a:cs typeface="Helvetica" charset="0"/>
            </a:endParaRPr>
          </a:p>
        </p:txBody>
      </p:sp>
      <p:grpSp>
        <p:nvGrpSpPr>
          <p:cNvPr id="26" name="Groep 25"/>
          <p:cNvGrpSpPr/>
          <p:nvPr/>
        </p:nvGrpSpPr>
        <p:grpSpPr>
          <a:xfrm>
            <a:off x="464446" y="2955244"/>
            <a:ext cx="8689404" cy="3210547"/>
            <a:chOff x="640803" y="3612771"/>
            <a:chExt cx="8689404" cy="3210547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16200000">
              <a:off x="381860" y="5989285"/>
              <a:ext cx="769979" cy="25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Fluo-4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945999" y="6577097"/>
              <a:ext cx="159066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Time (sec.)</a:t>
              </a:r>
            </a:p>
          </p:txBody>
        </p:sp>
        <p:sp>
          <p:nvSpPr>
            <p:cNvPr id="13" name="Line 605"/>
            <p:cNvSpPr>
              <a:spLocks noChangeShapeType="1"/>
            </p:cNvSpPr>
            <p:nvPr/>
          </p:nvSpPr>
          <p:spPr bwMode="auto">
            <a:xfrm flipH="1">
              <a:off x="775916" y="4044584"/>
              <a:ext cx="0" cy="19264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0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6005543" y="4050491"/>
              <a:ext cx="1294810" cy="209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B Cells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Transitional B cells</a:t>
              </a: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u="sng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dirty="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Mature B cells</a:t>
              </a: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932957" y="3612771"/>
              <a:ext cx="702341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SOSIP.v4.1     </a:t>
              </a:r>
              <a:r>
                <a:rPr lang="en-US" altLang="en-US" sz="1000" dirty="0" err="1">
                  <a:latin typeface="Cambria" panose="02040503050406030204" pitchFamily="18" charset="0"/>
                  <a:ea typeface="Helvetica" charset="0"/>
                  <a:cs typeface="Helvetica" charset="0"/>
                </a:rPr>
                <a:t>SOSIP.v4.1</a:t>
              </a: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 GT1.2                                SOSIP.v4.1 GT1.2 I53-50NP                                     Antigen (BG505 derived)        </a:t>
              </a:r>
            </a:p>
          </p:txBody>
        </p:sp>
        <p:pic>
          <p:nvPicPr>
            <p:cNvPr id="19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" t="9199" r="37609"/>
            <a:stretch/>
          </p:blipFill>
          <p:spPr>
            <a:xfrm>
              <a:off x="857102" y="3950707"/>
              <a:ext cx="5180324" cy="2638988"/>
            </a:xfrm>
            <a:prstGeom prst="rect">
              <a:avLst/>
            </a:prstGeom>
          </p:spPr>
        </p:pic>
        <p:grpSp>
          <p:nvGrpSpPr>
            <p:cNvPr id="25" name="Groep 24"/>
            <p:cNvGrpSpPr/>
            <p:nvPr/>
          </p:nvGrpSpPr>
          <p:grpSpPr>
            <a:xfrm>
              <a:off x="6729557" y="4341440"/>
              <a:ext cx="2600650" cy="430887"/>
              <a:chOff x="6729557" y="1376777"/>
              <a:chExt cx="2600650" cy="430887"/>
            </a:xfrm>
          </p:grpSpPr>
          <p:sp>
            <p:nvSpPr>
              <p:cNvPr id="18" name="Rectangle 3"/>
              <p:cNvSpPr>
                <a:spLocks noChangeArrowheads="1"/>
              </p:cNvSpPr>
              <p:nvPr/>
            </p:nvSpPr>
            <p:spPr bwMode="auto">
              <a:xfrm>
                <a:off x="6958157" y="1376777"/>
                <a:ext cx="237205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Helvetica" charset="0"/>
                    <a:cs typeface="Helvetica" charset="0"/>
                  </a:rPr>
                  <a:t>Germline CH31 KI mouse B cells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 dirty="0">
                    <a:solidFill>
                      <a:srgbClr val="0B3FFF"/>
                    </a:solidFill>
                    <a:latin typeface="Cambria" panose="02040503050406030204" pitchFamily="18" charset="0"/>
                    <a:ea typeface="Helvetica" charset="0"/>
                    <a:cs typeface="Helvetica" charset="0"/>
                  </a:rPr>
                  <a:t>Wild-type B6 mouse B cells</a:t>
                </a:r>
              </a:p>
            </p:txBody>
          </p:sp>
          <p:pic>
            <p:nvPicPr>
              <p:cNvPr id="20" name="Picture 7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27563" r="50000"/>
              <a:stretch/>
            </p:blipFill>
            <p:spPr>
              <a:xfrm>
                <a:off x="6729557" y="1404156"/>
                <a:ext cx="236706" cy="403508"/>
              </a:xfrm>
              <a:prstGeom prst="rect">
                <a:avLst/>
              </a:prstGeom>
            </p:spPr>
          </p:pic>
        </p:grpSp>
        <p:sp>
          <p:nvSpPr>
            <p:cNvPr id="21" name="Line 605"/>
            <p:cNvSpPr>
              <a:spLocks noChangeShapeType="1"/>
            </p:cNvSpPr>
            <p:nvPr/>
          </p:nvSpPr>
          <p:spPr bwMode="auto">
            <a:xfrm flipH="1">
              <a:off x="1732474" y="6710997"/>
              <a:ext cx="42076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00">
                <a:latin typeface="Cambria" panose="02040503050406030204" pitchFamily="18" charset="0"/>
                <a:ea typeface="Helvetica" charset="0"/>
                <a:cs typeface="Helvetica" charset="0"/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1122492" y="3792891"/>
              <a:ext cx="68899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1000" dirty="0">
                  <a:latin typeface="Cambria" panose="02040503050406030204" pitchFamily="18" charset="0"/>
                  <a:ea typeface="Helvetica" charset="0"/>
                  <a:cs typeface="Helvetica" charset="0"/>
                </a:rPr>
                <a:t>100                      100                       100                        20                           4                           0.8             Concentration (µg/ml)</a:t>
              </a:r>
            </a:p>
          </p:txBody>
        </p:sp>
        <p:cxnSp>
          <p:nvCxnSpPr>
            <p:cNvPr id="23" name="Straight Connector 27"/>
            <p:cNvCxnSpPr/>
            <p:nvPr/>
          </p:nvCxnSpPr>
          <p:spPr>
            <a:xfrm flipV="1">
              <a:off x="2672254" y="3848548"/>
              <a:ext cx="3342918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kstvak 26"/>
          <p:cNvSpPr txBox="1"/>
          <p:nvPr/>
        </p:nvSpPr>
        <p:spPr>
          <a:xfrm>
            <a:off x="7482173" y="5486400"/>
            <a:ext cx="15856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Laurent </a:t>
            </a:r>
            <a:r>
              <a:rPr lang="nl-NL" sz="1400" dirty="0" err="1">
                <a:latin typeface="Cambria" panose="02040503050406030204" pitchFamily="18" charset="0"/>
              </a:rPr>
              <a:t>Verkoczy</a:t>
            </a:r>
            <a:r>
              <a:rPr lang="nl-NL" sz="1400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nl-NL" sz="1400" dirty="0" err="1">
                <a:latin typeface="Cambria" panose="02040503050406030204" pitchFamily="18" charset="0"/>
              </a:rPr>
              <a:t>Jinsong</a:t>
            </a:r>
            <a:r>
              <a:rPr lang="nl-NL" sz="1400" dirty="0">
                <a:latin typeface="Cambria" panose="02040503050406030204" pitchFamily="18" charset="0"/>
              </a:rPr>
              <a:t> Zhang</a:t>
            </a:r>
          </a:p>
          <a:p>
            <a:pPr algn="ctr"/>
            <a:r>
              <a:rPr lang="nl-NL" sz="1400" dirty="0">
                <a:latin typeface="Cambria" panose="02040503050406030204" pitchFamily="18" charset="0"/>
              </a:rPr>
              <a:t>Barton </a:t>
            </a:r>
            <a:r>
              <a:rPr lang="nl-NL" sz="1400" dirty="0" err="1">
                <a:latin typeface="Cambria" panose="02040503050406030204" pitchFamily="18" charset="0"/>
              </a:rPr>
              <a:t>Haynes</a:t>
            </a:r>
            <a:r>
              <a:rPr lang="nl-NL" sz="1400" dirty="0">
                <a:latin typeface="Cambria" panose="02040503050406030204" pitchFamily="18" charset="0"/>
              </a:rPr>
              <a:t> </a:t>
            </a:r>
            <a:endParaRPr lang="nl-NL" sz="1400" i="1" dirty="0">
              <a:latin typeface="Cambria" panose="02040503050406030204" pitchFamily="18" charset="0"/>
            </a:endParaRPr>
          </a:p>
        </p:txBody>
      </p:sp>
      <p:pic>
        <p:nvPicPr>
          <p:cNvPr id="28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9" t="39219" r="4280" b="23176"/>
          <a:stretch/>
        </p:blipFill>
        <p:spPr>
          <a:xfrm>
            <a:off x="4947642" y="1483605"/>
            <a:ext cx="236260" cy="1008111"/>
          </a:xfrm>
          <a:prstGeom prst="rect">
            <a:avLst/>
          </a:prstGeom>
        </p:spPr>
      </p:pic>
      <p:sp>
        <p:nvSpPr>
          <p:cNvPr id="29" name="Tekstvak 1"/>
          <p:cNvSpPr txBox="1"/>
          <p:nvPr/>
        </p:nvSpPr>
        <p:spPr>
          <a:xfrm>
            <a:off x="72008" y="63696"/>
            <a:ext cx="8964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latin typeface="Cambria" panose="02040503050406030204" pitchFamily="18" charset="0"/>
              </a:rPr>
              <a:t>I53-50 </a:t>
            </a:r>
            <a:r>
              <a:rPr lang="nl-NL" sz="2600" b="1" dirty="0" err="1">
                <a:latin typeface="Cambria" panose="02040503050406030204" pitchFamily="18" charset="0"/>
              </a:rPr>
              <a:t>nanoparticles</a:t>
            </a:r>
            <a:r>
              <a:rPr lang="nl-NL" sz="2600" b="1" dirty="0">
                <a:latin typeface="Cambria" panose="02040503050406030204" pitchFamily="18" charset="0"/>
              </a:rPr>
              <a:t> </a:t>
            </a:r>
            <a:r>
              <a:rPr lang="nl-NL" sz="2600" b="1" dirty="0" err="1">
                <a:latin typeface="Cambria" panose="02040503050406030204" pitchFamily="18" charset="0"/>
              </a:rPr>
              <a:t>enhance</a:t>
            </a:r>
            <a:r>
              <a:rPr lang="nl-NL" sz="2600" b="1" dirty="0">
                <a:latin typeface="Cambria" panose="02040503050406030204" pitchFamily="18" charset="0"/>
              </a:rPr>
              <a:t> </a:t>
            </a:r>
            <a:r>
              <a:rPr lang="nl-NL" sz="2600" b="1" dirty="0" err="1">
                <a:latin typeface="Cambria" panose="02040503050406030204" pitchFamily="18" charset="0"/>
              </a:rPr>
              <a:t>activation</a:t>
            </a:r>
            <a:r>
              <a:rPr lang="nl-NL" sz="2600" b="1" dirty="0">
                <a:latin typeface="Cambria" panose="02040503050406030204" pitchFamily="18" charset="0"/>
              </a:rPr>
              <a:t> of VRC01-class </a:t>
            </a:r>
            <a:r>
              <a:rPr lang="nl-NL" sz="2600" b="1" dirty="0" err="1">
                <a:latin typeface="Cambria" panose="02040503050406030204" pitchFamily="18" charset="0"/>
              </a:rPr>
              <a:t>germline</a:t>
            </a:r>
            <a:r>
              <a:rPr lang="nl-NL" sz="2600" b="1" dirty="0">
                <a:latin typeface="Cambria" panose="02040503050406030204" pitchFamily="18" charset="0"/>
              </a:rPr>
              <a:t> B </a:t>
            </a:r>
            <a:r>
              <a:rPr lang="nl-NL" sz="2600" b="1" dirty="0" err="1">
                <a:latin typeface="Cambria" panose="02040503050406030204" pitchFamily="18" charset="0"/>
              </a:rPr>
              <a:t>cells</a:t>
            </a:r>
            <a:r>
              <a:rPr lang="nl-NL" sz="2600" b="1" dirty="0">
                <a:latin typeface="Cambria" panose="02040503050406030204" pitchFamily="18" charset="0"/>
              </a:rPr>
              <a:t> </a:t>
            </a:r>
            <a:r>
              <a:rPr lang="nl-NL" sz="2600" b="1" dirty="0" err="1">
                <a:latin typeface="Cambria" panose="02040503050406030204" pitchFamily="18" charset="0"/>
              </a:rPr>
              <a:t>by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nl-NL" sz="2600" b="1" dirty="0">
                <a:latin typeface="Cambria" panose="02040503050406030204" pitchFamily="18" charset="0"/>
              </a:rPr>
              <a:t>BG505 </a:t>
            </a:r>
            <a:r>
              <a:rPr lang="nl-NL" sz="2600" b="1" dirty="0" err="1">
                <a:latin typeface="Cambria" panose="02040503050406030204" pitchFamily="18" charset="0"/>
              </a:rPr>
              <a:t>germline-targeting</a:t>
            </a:r>
            <a:r>
              <a:rPr lang="nl-NL" sz="2600" b="1" dirty="0">
                <a:latin typeface="Cambria" panose="02040503050406030204" pitchFamily="18" charset="0"/>
              </a:rPr>
              <a:t> </a:t>
            </a:r>
            <a:r>
              <a:rPr lang="nl-NL" sz="2600" b="1" dirty="0" err="1">
                <a:latin typeface="Cambria" panose="02040503050406030204" pitchFamily="18" charset="0"/>
              </a:rPr>
              <a:t>trimers</a:t>
            </a:r>
            <a:endParaRPr lang="en-US" sz="2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3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/>
          <p:cNvSpPr txBox="1">
            <a:spLocks noChangeArrowheads="1"/>
          </p:cNvSpPr>
          <p:nvPr/>
        </p:nvSpPr>
        <p:spPr bwMode="auto">
          <a:xfrm>
            <a:off x="138113" y="152400"/>
            <a:ext cx="8932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nl-NL" sz="2800" b="1" dirty="0">
                <a:solidFill>
                  <a:srgbClr val="000000"/>
                </a:solidFill>
                <a:latin typeface="Cambria" pitchFamily="18" charset="0"/>
              </a:rPr>
              <a:t>Neutralizing antibodies protect from HIV acquisition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7650" y="5486400"/>
            <a:ext cx="86677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600" b="1">
                <a:solidFill>
                  <a:srgbClr val="000000"/>
                </a:solidFill>
                <a:latin typeface="Cambria" pitchFamily="18" charset="0"/>
              </a:rPr>
              <a:t>-&gt; A goal for HIV: induce </a:t>
            </a:r>
            <a:r>
              <a:rPr lang="en-GB" altLang="nl-NL" sz="2600" b="1">
                <a:solidFill>
                  <a:srgbClr val="FF0000"/>
                </a:solidFill>
                <a:latin typeface="Cambria" pitchFamily="18" charset="0"/>
              </a:rPr>
              <a:t>neutralizing</a:t>
            </a:r>
            <a:r>
              <a:rPr lang="en-GB" altLang="nl-NL" sz="2600" b="1">
                <a:solidFill>
                  <a:srgbClr val="000000"/>
                </a:solidFill>
                <a:latin typeface="Cambria" pitchFamily="18" charset="0"/>
              </a:rPr>
              <a:t> antibodies (NAbs) </a:t>
            </a:r>
          </a:p>
        </p:txBody>
      </p:sp>
      <p:sp>
        <p:nvSpPr>
          <p:cNvPr id="11267" name="Tekstvak 16"/>
          <p:cNvSpPr txBox="1">
            <a:spLocks noChangeArrowheads="1"/>
          </p:cNvSpPr>
          <p:nvPr/>
        </p:nvSpPr>
        <p:spPr bwMode="auto">
          <a:xfrm>
            <a:off x="358775" y="1828800"/>
            <a:ext cx="550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mbria" pitchFamily="18" charset="0"/>
              </a:rPr>
              <a:t>Vaginal challenge experiments with SHIV in macaques</a:t>
            </a:r>
          </a:p>
        </p:txBody>
      </p:sp>
      <p:pic>
        <p:nvPicPr>
          <p:cNvPr id="1126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b="52721"/>
          <a:stretch>
            <a:fillRect/>
          </a:stretch>
        </p:blipFill>
        <p:spPr bwMode="auto">
          <a:xfrm>
            <a:off x="241300" y="2276475"/>
            <a:ext cx="54737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r="95744" b="27551"/>
          <a:stretch>
            <a:fillRect/>
          </a:stretch>
        </p:blipFill>
        <p:spPr bwMode="auto">
          <a:xfrm>
            <a:off x="152400" y="2363788"/>
            <a:ext cx="20637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Afbeelding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94557" r="2" b="2"/>
          <a:stretch>
            <a:fillRect/>
          </a:stretch>
        </p:blipFill>
        <p:spPr bwMode="auto">
          <a:xfrm>
            <a:off x="1257300" y="4217988"/>
            <a:ext cx="400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hthoek 20"/>
          <p:cNvSpPr>
            <a:spLocks noChangeArrowheads="1"/>
          </p:cNvSpPr>
          <p:nvPr/>
        </p:nvSpPr>
        <p:spPr bwMode="auto">
          <a:xfrm>
            <a:off x="3060700" y="2276475"/>
            <a:ext cx="147638" cy="2127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l-NL" altLang="nl-NL"/>
          </a:p>
        </p:txBody>
      </p:sp>
      <p:sp>
        <p:nvSpPr>
          <p:cNvPr id="11272" name="Rechthoek 21"/>
          <p:cNvSpPr>
            <a:spLocks noChangeArrowheads="1"/>
          </p:cNvSpPr>
          <p:nvPr/>
        </p:nvSpPr>
        <p:spPr bwMode="auto">
          <a:xfrm>
            <a:off x="273050" y="2273300"/>
            <a:ext cx="147638" cy="2127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l-NL" altLang="nl-NL"/>
          </a:p>
        </p:txBody>
      </p:sp>
      <p:sp>
        <p:nvSpPr>
          <p:cNvPr id="11273" name="Rechthoek 22"/>
          <p:cNvSpPr>
            <a:spLocks noChangeArrowheads="1"/>
          </p:cNvSpPr>
          <p:nvPr/>
        </p:nvSpPr>
        <p:spPr bwMode="auto">
          <a:xfrm>
            <a:off x="303213" y="2276475"/>
            <a:ext cx="147637" cy="2127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l-NL" altLang="nl-NL"/>
          </a:p>
        </p:txBody>
      </p:sp>
      <p:sp>
        <p:nvSpPr>
          <p:cNvPr id="11274" name="Tekstvak 23"/>
          <p:cNvSpPr txBox="1">
            <a:spLocks noChangeArrowheads="1"/>
          </p:cNvSpPr>
          <p:nvPr/>
        </p:nvSpPr>
        <p:spPr bwMode="auto">
          <a:xfrm>
            <a:off x="962025" y="2109788"/>
            <a:ext cx="14636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800" b="1">
                <a:solidFill>
                  <a:srgbClr val="FF0000"/>
                </a:solidFill>
                <a:latin typeface="Cambria" pitchFamily="18" charset="0"/>
              </a:rPr>
              <a:t>Neutralizing</a:t>
            </a:r>
          </a:p>
        </p:txBody>
      </p:sp>
      <p:sp>
        <p:nvSpPr>
          <p:cNvPr id="11275" name="Tekstvak 24"/>
          <p:cNvSpPr txBox="1">
            <a:spLocks noChangeArrowheads="1"/>
          </p:cNvSpPr>
          <p:nvPr/>
        </p:nvSpPr>
        <p:spPr bwMode="auto">
          <a:xfrm>
            <a:off x="3513138" y="2109788"/>
            <a:ext cx="193675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800" b="1">
                <a:solidFill>
                  <a:srgbClr val="FF0000"/>
                </a:solidFill>
                <a:latin typeface="Cambria" pitchFamily="18" charset="0"/>
              </a:rPr>
              <a:t>Non-neutralizing</a:t>
            </a:r>
          </a:p>
        </p:txBody>
      </p:sp>
      <p:sp>
        <p:nvSpPr>
          <p:cNvPr id="11276" name="Tekstvak 25"/>
          <p:cNvSpPr txBox="1">
            <a:spLocks noChangeArrowheads="1"/>
          </p:cNvSpPr>
          <p:nvPr/>
        </p:nvSpPr>
        <p:spPr bwMode="auto">
          <a:xfrm>
            <a:off x="533400" y="4654550"/>
            <a:ext cx="3065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itchFamily="18" charset="0"/>
              </a:rPr>
              <a:t>Burton </a:t>
            </a:r>
            <a:r>
              <a:rPr lang="nl-NL" altLang="nl-NL" sz="1400" i="1">
                <a:latin typeface="Cambria" pitchFamily="18" charset="0"/>
              </a:rPr>
              <a:t>et al. </a:t>
            </a:r>
            <a:r>
              <a:rPr lang="nl-NL" altLang="nl-NL" sz="1400">
                <a:latin typeface="Cambria" pitchFamily="18" charset="0"/>
              </a:rPr>
              <a:t>2011. </a:t>
            </a:r>
            <a:r>
              <a:rPr lang="nl-NL" altLang="nl-NL" sz="1400" i="1">
                <a:latin typeface="Cambria" pitchFamily="18" charset="0"/>
              </a:rPr>
              <a:t>PNAS </a:t>
            </a:r>
            <a:r>
              <a:rPr lang="nl-NL" altLang="nl-NL" sz="1400" b="1">
                <a:latin typeface="Cambria" pitchFamily="18" charset="0"/>
              </a:rPr>
              <a:t>108</a:t>
            </a:r>
            <a:r>
              <a:rPr lang="nl-NL" altLang="nl-NL" sz="1400">
                <a:latin typeface="Cambria" pitchFamily="18" charset="0"/>
              </a:rPr>
              <a:t>:11181-6. </a:t>
            </a:r>
            <a:endParaRPr lang="nl-NL" altLang="nl-NL" sz="1400"/>
          </a:p>
        </p:txBody>
      </p:sp>
      <p:pic>
        <p:nvPicPr>
          <p:cNvPr id="11277" name="Afbeelding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82800"/>
            <a:ext cx="32004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kstvak 27"/>
          <p:cNvSpPr txBox="1">
            <a:spLocks noChangeArrowheads="1"/>
          </p:cNvSpPr>
          <p:nvPr/>
        </p:nvSpPr>
        <p:spPr bwMode="auto">
          <a:xfrm>
            <a:off x="4648200" y="4637088"/>
            <a:ext cx="443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itchFamily="18" charset="0"/>
              </a:rPr>
              <a:t>Van Gils &amp; Sanders</a:t>
            </a:r>
            <a:r>
              <a:rPr lang="nl-NL" altLang="nl-NL" sz="1400" i="1">
                <a:latin typeface="Cambria" pitchFamily="18" charset="0"/>
              </a:rPr>
              <a:t>. </a:t>
            </a:r>
            <a:r>
              <a:rPr lang="nl-NL" altLang="nl-NL" sz="1400">
                <a:latin typeface="Cambria" pitchFamily="18" charset="0"/>
              </a:rPr>
              <a:t>2014. </a:t>
            </a:r>
            <a:r>
              <a:rPr lang="nl-NL" altLang="nl-NL" sz="1400" i="1">
                <a:latin typeface="Cambria" pitchFamily="18" charset="0"/>
              </a:rPr>
              <a:t>Trends Microbiol. </a:t>
            </a:r>
            <a:r>
              <a:rPr lang="nl-NL" altLang="nl-NL" sz="1400" b="1">
                <a:latin typeface="Cambria" pitchFamily="18" charset="0"/>
              </a:rPr>
              <a:t>22</a:t>
            </a:r>
            <a:r>
              <a:rPr lang="nl-NL" altLang="nl-NL" sz="1400">
                <a:latin typeface="Cambria" pitchFamily="18" charset="0"/>
              </a:rPr>
              <a:t>:550-551</a:t>
            </a:r>
            <a:endParaRPr lang="nl-NL" altLang="nl-NL" sz="1400"/>
          </a:p>
        </p:txBody>
      </p:sp>
    </p:spTree>
    <p:extLst>
      <p:ext uri="{BB962C8B-B14F-4D97-AF65-F5344CB8AC3E}">
        <p14:creationId xmlns:p14="http://schemas.microsoft.com/office/powerpoint/2010/main" val="1728436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2"/>
          <p:cNvSpPr txBox="1">
            <a:spLocks noChangeArrowheads="1"/>
          </p:cNvSpPr>
          <p:nvPr/>
        </p:nvSpPr>
        <p:spPr bwMode="auto">
          <a:xfrm>
            <a:off x="138113" y="152400"/>
            <a:ext cx="435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800" b="1">
                <a:solidFill>
                  <a:srgbClr val="000000"/>
                </a:solidFill>
                <a:latin typeface="Cambria" pitchFamily="18" charset="0"/>
              </a:rPr>
              <a:t>HIV is extremely variable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638800"/>
            <a:ext cx="914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b="1">
                <a:solidFill>
                  <a:srgbClr val="000000"/>
                </a:solidFill>
                <a:latin typeface="Cambria" pitchFamily="18" charset="0"/>
              </a:rPr>
              <a:t>-&gt; Goal for HIV: induce </a:t>
            </a:r>
            <a:r>
              <a:rPr lang="en-GB" altLang="nl-NL" b="1">
                <a:solidFill>
                  <a:srgbClr val="0000FF"/>
                </a:solidFill>
                <a:latin typeface="Cambria" pitchFamily="18" charset="0"/>
              </a:rPr>
              <a:t>broadly</a:t>
            </a:r>
            <a:r>
              <a:rPr lang="en-GB" altLang="nl-NL" b="1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altLang="nl-NL" b="1">
                <a:solidFill>
                  <a:srgbClr val="FF0000"/>
                </a:solidFill>
                <a:latin typeface="Cambria" pitchFamily="18" charset="0"/>
              </a:rPr>
              <a:t>neutralizing</a:t>
            </a:r>
            <a:r>
              <a:rPr lang="en-GB" altLang="nl-NL" b="1">
                <a:solidFill>
                  <a:srgbClr val="000000"/>
                </a:solidFill>
                <a:latin typeface="Cambria" pitchFamily="18" charset="0"/>
              </a:rPr>
              <a:t> antibodies (bNAbs) </a:t>
            </a:r>
          </a:p>
        </p:txBody>
      </p:sp>
      <p:pic>
        <p:nvPicPr>
          <p:cNvPr id="12291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620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kstvak 8"/>
          <p:cNvSpPr txBox="1">
            <a:spLocks noChangeArrowheads="1"/>
          </p:cNvSpPr>
          <p:nvPr/>
        </p:nvSpPr>
        <p:spPr bwMode="auto">
          <a:xfrm>
            <a:off x="5011738" y="5334000"/>
            <a:ext cx="4106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mbria" pitchFamily="18" charset="0"/>
              </a:rPr>
              <a:t>Weiss RA. 2003. </a:t>
            </a:r>
            <a:r>
              <a:rPr lang="nl-NL" altLang="nl-NL" sz="1800" i="1">
                <a:latin typeface="Cambria" pitchFamily="18" charset="0"/>
              </a:rPr>
              <a:t>Nat. Med.</a:t>
            </a:r>
            <a:r>
              <a:rPr lang="nl-NL" altLang="nl-NL" sz="1800">
                <a:latin typeface="Cambria" pitchFamily="18" charset="0"/>
              </a:rPr>
              <a:t>  </a:t>
            </a:r>
            <a:r>
              <a:rPr lang="nl-NL" altLang="nl-NL" sz="1800" b="1">
                <a:latin typeface="Cambria" pitchFamily="18" charset="0"/>
              </a:rPr>
              <a:t>9</a:t>
            </a:r>
            <a:r>
              <a:rPr lang="nl-NL" altLang="nl-NL" sz="1800">
                <a:latin typeface="Cambria" pitchFamily="18" charset="0"/>
              </a:rPr>
              <a:t>: 887 – 891. </a:t>
            </a:r>
            <a:endParaRPr lang="nl-NL" altLang="nl-NL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77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5">
            <a:extLst>
              <a:ext uri="{FF2B5EF4-FFF2-40B4-BE49-F238E27FC236}">
                <a16:creationId xmlns:a16="http://schemas.microsoft.com/office/drawing/2014/main" id="{86A6D97D-5E67-3A4D-A5C5-9E18E45905A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054225"/>
            <a:ext cx="5105400" cy="3160713"/>
            <a:chOff x="768" y="1073"/>
            <a:chExt cx="3840" cy="2383"/>
          </a:xfrm>
        </p:grpSpPr>
        <p:pic>
          <p:nvPicPr>
            <p:cNvPr id="57361" name="Picture 6">
              <a:extLst>
                <a:ext uri="{FF2B5EF4-FFF2-40B4-BE49-F238E27FC236}">
                  <a16:creationId xmlns:a16="http://schemas.microsoft.com/office/drawing/2014/main" id="{68ACE8A8-B536-E743-BC14-043ECC0B8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73"/>
              <a:ext cx="3840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Line 7">
              <a:extLst>
                <a:ext uri="{FF2B5EF4-FFF2-40B4-BE49-F238E27FC236}">
                  <a16:creationId xmlns:a16="http://schemas.microsoft.com/office/drawing/2014/main" id="{BDA660ED-092A-DA4C-8C96-5936AB5B2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2400"/>
              <a:ext cx="26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3877F058-BF67-1C41-8DF8-500CE010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2433935"/>
            <a:ext cx="3675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dirty="0">
                <a:latin typeface="Cambria" charset="0"/>
                <a:ea typeface="ＭＳ Ｐゴシック" charset="0"/>
                <a:cs typeface="ＭＳ Ｐゴシック" charset="0"/>
              </a:rPr>
              <a:t>elite </a:t>
            </a:r>
            <a:r>
              <a:rPr lang="nl-NL" dirty="0" err="1">
                <a:latin typeface="Cambria" charset="0"/>
                <a:ea typeface="ＭＳ Ｐゴシック" charset="0"/>
                <a:cs typeface="ＭＳ Ｐゴシック" charset="0"/>
              </a:rPr>
              <a:t>neutralization</a:t>
            </a:r>
            <a:r>
              <a:rPr lang="nl-NL" dirty="0">
                <a:latin typeface="Cambria" charset="0"/>
              </a:rPr>
              <a:t> </a:t>
            </a:r>
            <a:r>
              <a:rPr lang="nl-NL" dirty="0">
                <a:latin typeface="Cambria" charset="0"/>
                <a:ea typeface="ＭＳ Ｐゴシック" charset="0"/>
                <a:cs typeface="ＭＳ Ｐゴシック" charset="0"/>
              </a:rPr>
              <a:t>(~1%)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68AB4AC-E2ED-E24C-BB72-8B111386B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195935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dirty="0" err="1">
                <a:latin typeface="Cambria" charset="0"/>
                <a:ea typeface="ＭＳ Ｐゴシック" charset="0"/>
                <a:cs typeface="ＭＳ Ｐゴシック" charset="0"/>
              </a:rPr>
              <a:t>broad</a:t>
            </a:r>
            <a:r>
              <a:rPr lang="nl-NL" dirty="0">
                <a:latin typeface="Cambr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Cambria" charset="0"/>
                <a:ea typeface="ＭＳ Ｐゴシック" charset="0"/>
                <a:cs typeface="ＭＳ Ｐゴシック" charset="0"/>
              </a:rPr>
              <a:t>neutralization</a:t>
            </a:r>
            <a:r>
              <a:rPr lang="nl-NL" dirty="0">
                <a:latin typeface="Cambria" charset="0"/>
                <a:ea typeface="ＭＳ Ｐゴシック" charset="0"/>
                <a:cs typeface="ＭＳ Ｐゴシック" charset="0"/>
              </a:rPr>
              <a:t> (~20%)</a:t>
            </a:r>
          </a:p>
        </p:txBody>
      </p:sp>
      <p:sp>
        <p:nvSpPr>
          <p:cNvPr id="57350" name="Text Box 2">
            <a:extLst>
              <a:ext uri="{FF2B5EF4-FFF2-40B4-BE49-F238E27FC236}">
                <a16:creationId xmlns:a16="http://schemas.microsoft.com/office/drawing/2014/main" id="{567C8C70-EA3F-264C-8D84-8DAF1907C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02225"/>
            <a:ext cx="2449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400">
                <a:latin typeface="Cambria" panose="02040503050406030204" pitchFamily="18" charset="0"/>
              </a:rPr>
              <a:t>Euler </a:t>
            </a:r>
            <a:r>
              <a:rPr lang="nl-NL" altLang="nl-NL" sz="1400" i="1">
                <a:latin typeface="Cambria" panose="02040503050406030204" pitchFamily="18" charset="0"/>
              </a:rPr>
              <a:t>et al</a:t>
            </a:r>
            <a:r>
              <a:rPr lang="nl-NL" altLang="nl-NL" sz="1400">
                <a:latin typeface="Cambria" panose="02040503050406030204" pitchFamily="18" charset="0"/>
              </a:rPr>
              <a:t>., ms in preparation</a:t>
            </a:r>
          </a:p>
        </p:txBody>
      </p:sp>
      <p:sp>
        <p:nvSpPr>
          <p:cNvPr id="20" name="Tekstvak 5">
            <a:extLst>
              <a:ext uri="{FF2B5EF4-FFF2-40B4-BE49-F238E27FC236}">
                <a16:creationId xmlns:a16="http://schemas.microsoft.com/office/drawing/2014/main" id="{0A19F343-EE3E-994F-BF31-5D01C899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56" y="141982"/>
            <a:ext cx="85707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 b="1" dirty="0">
                <a:latin typeface="Cambria" panose="02040503050406030204" pitchFamily="18" charset="0"/>
              </a:rPr>
              <a:t>The human immune system </a:t>
            </a:r>
            <a:r>
              <a:rPr lang="nl-NL" altLang="nl-NL" sz="3200" b="1" dirty="0" err="1">
                <a:latin typeface="Cambria" panose="02040503050406030204" pitchFamily="18" charset="0"/>
              </a:rPr>
              <a:t>can</a:t>
            </a:r>
            <a:r>
              <a:rPr lang="nl-NL" altLang="nl-NL" sz="3200" b="1" dirty="0">
                <a:latin typeface="Cambria" panose="02040503050406030204" pitchFamily="18" charset="0"/>
              </a:rPr>
              <a:t> make </a:t>
            </a:r>
            <a:r>
              <a:rPr lang="nl-NL" altLang="nl-NL" sz="3200" b="1" dirty="0" err="1">
                <a:latin typeface="Cambria" panose="02040503050406030204" pitchFamily="18" charset="0"/>
              </a:rPr>
              <a:t>bNAbs</a:t>
            </a:r>
            <a:endParaRPr lang="nl-NL" altLang="nl-NL" sz="3200" dirty="0">
              <a:latin typeface="Cambria" panose="02040503050406030204" pitchFamily="18" charset="0"/>
            </a:endParaRPr>
          </a:p>
        </p:txBody>
      </p:sp>
      <p:sp>
        <p:nvSpPr>
          <p:cNvPr id="21" name="Tekstvak 5">
            <a:extLst>
              <a:ext uri="{FF2B5EF4-FFF2-40B4-BE49-F238E27FC236}">
                <a16:creationId xmlns:a16="http://schemas.microsoft.com/office/drawing/2014/main" id="{6CD3281C-EB6A-834D-A1D7-9DF91BFA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05" y="1320225"/>
            <a:ext cx="7530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 dirty="0" err="1">
                <a:latin typeface="Cambria" panose="02040503050406030204" pitchFamily="18" charset="0"/>
              </a:rPr>
              <a:t>bNAb</a:t>
            </a:r>
            <a:r>
              <a:rPr lang="nl-NL" altLang="nl-NL" sz="3200" dirty="0">
                <a:latin typeface="Cambria" panose="02040503050406030204" pitchFamily="18" charset="0"/>
              </a:rPr>
              <a:t> responses in </a:t>
            </a:r>
            <a:r>
              <a:rPr lang="nl-NL" altLang="nl-NL" sz="3200" dirty="0" err="1">
                <a:latin typeface="Cambria" panose="02040503050406030204" pitchFamily="18" charset="0"/>
              </a:rPr>
              <a:t>the</a:t>
            </a:r>
            <a:r>
              <a:rPr lang="nl-NL" altLang="nl-NL" sz="3200" dirty="0">
                <a:latin typeface="Cambria" panose="02040503050406030204" pitchFamily="18" charset="0"/>
              </a:rPr>
              <a:t> Amsterdam Cohort</a:t>
            </a:r>
          </a:p>
        </p:txBody>
      </p:sp>
      <p:pic>
        <p:nvPicPr>
          <p:cNvPr id="22" name="Picture 9" descr="Logo_ACS">
            <a:extLst>
              <a:ext uri="{FF2B5EF4-FFF2-40B4-BE49-F238E27FC236}">
                <a16:creationId xmlns:a16="http://schemas.microsoft.com/office/drawing/2014/main" id="{E705E6F9-998C-D048-A73E-6F025AA7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05400"/>
            <a:ext cx="8382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D51CA7AB-29C4-6D47-9401-0C94E0D9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152400"/>
            <a:ext cx="632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sz="2800" b="1">
                <a:solidFill>
                  <a:srgbClr val="000000"/>
                </a:solidFill>
                <a:latin typeface="Cambria" panose="02040503050406030204" pitchFamily="18" charset="0"/>
              </a:rPr>
              <a:t>How to induce bNAbs by vaccination?</a:t>
            </a:r>
          </a:p>
        </p:txBody>
      </p:sp>
      <p:sp>
        <p:nvSpPr>
          <p:cNvPr id="16386" name="Tekstvak 17">
            <a:extLst>
              <a:ext uri="{FF2B5EF4-FFF2-40B4-BE49-F238E27FC236}">
                <a16:creationId xmlns:a16="http://schemas.microsoft.com/office/drawing/2014/main" id="{86A424EB-B01F-FE41-9C37-71E9A0584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3429000"/>
            <a:ext cx="264795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>
                <a:latin typeface="Cambria" panose="02040503050406030204" pitchFamily="18" charset="0"/>
              </a:rPr>
              <a:t>VaxGen’s AIDSVAX</a:t>
            </a:r>
          </a:p>
        </p:txBody>
      </p:sp>
      <p:grpSp>
        <p:nvGrpSpPr>
          <p:cNvPr id="16387" name="Group 2">
            <a:extLst>
              <a:ext uri="{FF2B5EF4-FFF2-40B4-BE49-F238E27FC236}">
                <a16:creationId xmlns:a16="http://schemas.microsoft.com/office/drawing/2014/main" id="{2B2F277D-C09B-014F-B505-55448028AC8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913740"/>
            <a:ext cx="2955925" cy="2630488"/>
            <a:chOff x="288" y="1344"/>
            <a:chExt cx="912" cy="912"/>
          </a:xfrm>
        </p:grpSpPr>
        <p:sp>
          <p:nvSpPr>
            <p:cNvPr id="16404" name="Oval 3">
              <a:extLst>
                <a:ext uri="{FF2B5EF4-FFF2-40B4-BE49-F238E27FC236}">
                  <a16:creationId xmlns:a16="http://schemas.microsoft.com/office/drawing/2014/main" id="{D085DC24-4DC5-AF4E-A109-4B64D708F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05" name="Oval 4">
              <a:extLst>
                <a:ext uri="{FF2B5EF4-FFF2-40B4-BE49-F238E27FC236}">
                  <a16:creationId xmlns:a16="http://schemas.microsoft.com/office/drawing/2014/main" id="{8001D541-8FD8-0740-8F7C-CCD527A76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06" name="Oval 5">
              <a:extLst>
                <a:ext uri="{FF2B5EF4-FFF2-40B4-BE49-F238E27FC236}">
                  <a16:creationId xmlns:a16="http://schemas.microsoft.com/office/drawing/2014/main" id="{E8E11345-855E-3D40-BB66-6FDC63081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07" name="Line 6">
              <a:extLst>
                <a:ext uri="{FF2B5EF4-FFF2-40B4-BE49-F238E27FC236}">
                  <a16:creationId xmlns:a16="http://schemas.microsoft.com/office/drawing/2014/main" id="{D6C22698-30FE-3748-8C89-7A2AE9420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1968"/>
              <a:ext cx="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408" name="Line 7">
              <a:extLst>
                <a:ext uri="{FF2B5EF4-FFF2-40B4-BE49-F238E27FC236}">
                  <a16:creationId xmlns:a16="http://schemas.microsoft.com/office/drawing/2014/main" id="{191366AD-00D2-C040-91C5-C57F8A82B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016"/>
              <a:ext cx="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409" name="Oval 8">
              <a:extLst>
                <a:ext uri="{FF2B5EF4-FFF2-40B4-BE49-F238E27FC236}">
                  <a16:creationId xmlns:a16="http://schemas.microsoft.com/office/drawing/2014/main" id="{5AB9A7E8-5921-C94F-8812-12DE48C32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10" name="Oval 9">
              <a:extLst>
                <a:ext uri="{FF2B5EF4-FFF2-40B4-BE49-F238E27FC236}">
                  <a16:creationId xmlns:a16="http://schemas.microsoft.com/office/drawing/2014/main" id="{415408FB-0945-F24E-A1AF-842FD6C60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11" name="Oval 10">
              <a:extLst>
                <a:ext uri="{FF2B5EF4-FFF2-40B4-BE49-F238E27FC236}">
                  <a16:creationId xmlns:a16="http://schemas.microsoft.com/office/drawing/2014/main" id="{45902EAD-C07E-0D4E-B2E3-9253518D3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12" name="Line 11">
              <a:extLst>
                <a:ext uri="{FF2B5EF4-FFF2-40B4-BE49-F238E27FC236}">
                  <a16:creationId xmlns:a16="http://schemas.microsoft.com/office/drawing/2014/main" id="{344CB0F5-A7D3-1142-9031-BCFE7CAF9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413" name="Line 12">
              <a:extLst>
                <a:ext uri="{FF2B5EF4-FFF2-40B4-BE49-F238E27FC236}">
                  <a16:creationId xmlns:a16="http://schemas.microsoft.com/office/drawing/2014/main" id="{57D3121B-F622-4D4D-8C66-8B2C0C1E2F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414" name="Line 13">
              <a:extLst>
                <a:ext uri="{FF2B5EF4-FFF2-40B4-BE49-F238E27FC236}">
                  <a16:creationId xmlns:a16="http://schemas.microsoft.com/office/drawing/2014/main" id="{B9DE7B57-A979-5142-B09E-4931035CC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415" name="Oval 14">
              <a:extLst>
                <a:ext uri="{FF2B5EF4-FFF2-40B4-BE49-F238E27FC236}">
                  <a16:creationId xmlns:a16="http://schemas.microsoft.com/office/drawing/2014/main" id="{95C04515-4DA4-534B-BF39-193E845C1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3802">
              <a:off x="432" y="1380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16" name="Oval 15">
              <a:extLst>
                <a:ext uri="{FF2B5EF4-FFF2-40B4-BE49-F238E27FC236}">
                  <a16:creationId xmlns:a16="http://schemas.microsoft.com/office/drawing/2014/main" id="{594949F7-FC15-4F46-97EC-2F531C68F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6198" flipH="1">
              <a:off x="744" y="1380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17" name="Oval 16">
              <a:extLst>
                <a:ext uri="{FF2B5EF4-FFF2-40B4-BE49-F238E27FC236}">
                  <a16:creationId xmlns:a16="http://schemas.microsoft.com/office/drawing/2014/main" id="{00BB542E-7610-6B4D-A87C-51CE1F362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" y="1344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</p:grpSp>
      <p:grpSp>
        <p:nvGrpSpPr>
          <p:cNvPr id="16388" name="Groeperen 35">
            <a:extLst>
              <a:ext uri="{FF2B5EF4-FFF2-40B4-BE49-F238E27FC236}">
                <a16:creationId xmlns:a16="http://schemas.microsoft.com/office/drawing/2014/main" id="{83BDC8C8-F2B6-A741-8D0E-A70416DFF1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13588" y="913740"/>
            <a:ext cx="1089025" cy="1522413"/>
            <a:chOff x="4410031" y="743495"/>
            <a:chExt cx="453719" cy="634650"/>
          </a:xfrm>
        </p:grpSpPr>
        <p:sp>
          <p:nvSpPr>
            <p:cNvPr id="16401" name="Oval 20">
              <a:extLst>
                <a:ext uri="{FF2B5EF4-FFF2-40B4-BE49-F238E27FC236}">
                  <a16:creationId xmlns:a16="http://schemas.microsoft.com/office/drawing/2014/main" id="{A847D720-6CDE-0C4F-A79A-6BD79A943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31" y="743495"/>
              <a:ext cx="453719" cy="6346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02" name="Rectangle 22">
              <a:extLst>
                <a:ext uri="{FF2B5EF4-FFF2-40B4-BE49-F238E27FC236}">
                  <a16:creationId xmlns:a16="http://schemas.microsoft.com/office/drawing/2014/main" id="{BE6DAF45-72C2-A94D-9319-221DA2E78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739" y="916582"/>
              <a:ext cx="388902" cy="2884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6403" name="Rectangle 59">
              <a:extLst>
                <a:ext uri="{FF2B5EF4-FFF2-40B4-BE49-F238E27FC236}">
                  <a16:creationId xmlns:a16="http://schemas.microsoft.com/office/drawing/2014/main" id="{2B705D6E-38AF-5145-A2C3-FB0CDC2DE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542" y="916582"/>
              <a:ext cx="388902" cy="2884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</p:grpSp>
      <p:sp>
        <p:nvSpPr>
          <p:cNvPr id="16389" name="Text Box 18">
            <a:extLst>
              <a:ext uri="{FF2B5EF4-FFF2-40B4-BE49-F238E27FC236}">
                <a16:creationId xmlns:a16="http://schemas.microsoft.com/office/drawing/2014/main" id="{042E0932-3BD8-FC44-B96F-1AD544351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3460750"/>
            <a:ext cx="3071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dirty="0">
                <a:solidFill>
                  <a:srgbClr val="000000"/>
                </a:solidFill>
                <a:latin typeface="Cambria" panose="02040503050406030204" pitchFamily="18" charset="0"/>
              </a:rPr>
              <a:t>Native envelope spike</a:t>
            </a:r>
          </a:p>
        </p:txBody>
      </p:sp>
      <p:sp>
        <p:nvSpPr>
          <p:cNvPr id="16390" name="Text Box 18">
            <a:extLst>
              <a:ext uri="{FF2B5EF4-FFF2-40B4-BE49-F238E27FC236}">
                <a16:creationId xmlns:a16="http://schemas.microsoft.com/office/drawing/2014/main" id="{E0A7E2BD-3ABD-E747-A49C-779356B6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1370940"/>
            <a:ext cx="101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gp120</a:t>
            </a:r>
          </a:p>
        </p:txBody>
      </p:sp>
      <p:sp>
        <p:nvSpPr>
          <p:cNvPr id="16391" name="Text Box 18">
            <a:extLst>
              <a:ext uri="{FF2B5EF4-FFF2-40B4-BE49-F238E27FC236}">
                <a16:creationId xmlns:a16="http://schemas.microsoft.com/office/drawing/2014/main" id="{D2284F6C-A210-B245-B890-8CB5478E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370940"/>
            <a:ext cx="101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gp120</a:t>
            </a:r>
          </a:p>
        </p:txBody>
      </p:sp>
      <p:sp>
        <p:nvSpPr>
          <p:cNvPr id="16392" name="Text Box 18">
            <a:extLst>
              <a:ext uri="{FF2B5EF4-FFF2-40B4-BE49-F238E27FC236}">
                <a16:creationId xmlns:a16="http://schemas.microsoft.com/office/drawing/2014/main" id="{0C431DA6-D859-CE45-A79F-9ACE98B3F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2907640"/>
            <a:ext cx="849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gp41</a:t>
            </a:r>
          </a:p>
        </p:txBody>
      </p:sp>
      <p:pic>
        <p:nvPicPr>
          <p:cNvPr id="16393" name="Picture 8">
            <a:extLst>
              <a:ext uri="{FF2B5EF4-FFF2-40B4-BE49-F238E27FC236}">
                <a16:creationId xmlns:a16="http://schemas.microsoft.com/office/drawing/2014/main" id="{315C230E-1704-8C4E-B204-935B9DD94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305">
            <a:off x="182563" y="875640"/>
            <a:ext cx="22812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">
            <a:extLst>
              <a:ext uri="{FF2B5EF4-FFF2-40B4-BE49-F238E27FC236}">
                <a16:creationId xmlns:a16="http://schemas.microsoft.com/office/drawing/2014/main" id="{E0DAC886-B086-3B4C-99A4-71A2AE5E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802615"/>
            <a:ext cx="317500" cy="28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9D9DFAD9-BC6F-594A-9A13-2A6747EB1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746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nl-NL" sz="1800">
                <a:solidFill>
                  <a:srgbClr val="000000"/>
                </a:solidFill>
                <a:latin typeface="Cambria" panose="02040503050406030204" pitchFamily="18" charset="0"/>
              </a:rPr>
              <a:t>Results VAXGEN recombinant gp120 vaccine efficacy trial</a:t>
            </a:r>
            <a:endParaRPr lang="en-GB" altLang="nl-NL" sz="180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7" name="Group 7">
            <a:extLst>
              <a:ext uri="{FF2B5EF4-FFF2-40B4-BE49-F238E27FC236}">
                <a16:creationId xmlns:a16="http://schemas.microsoft.com/office/drawing/2014/main" id="{9C1729A6-2B2A-D14C-BB15-AA48FE78ACEE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953000"/>
            <a:ext cx="6096000" cy="804862"/>
            <a:chOff x="1295400" y="3276600"/>
            <a:chExt cx="6858000" cy="1066800"/>
          </a:xfrm>
        </p:grpSpPr>
        <p:pic>
          <p:nvPicPr>
            <p:cNvPr id="16397" name="Picture 2" descr="http://www.sciencemag.org/content/vol299/issue5611/images/medium/1290-2-med.gif">
              <a:extLst>
                <a:ext uri="{FF2B5EF4-FFF2-40B4-BE49-F238E27FC236}">
                  <a16:creationId xmlns:a16="http://schemas.microsoft.com/office/drawing/2014/main" id="{D3B40BC4-F0E1-BD44-BF8A-28CE51706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25"/>
            <a:stretch>
              <a:fillRect/>
            </a:stretch>
          </p:blipFill>
          <p:spPr bwMode="auto">
            <a:xfrm>
              <a:off x="1295400" y="3276600"/>
              <a:ext cx="6858000" cy="98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Line 4">
              <a:extLst>
                <a:ext uri="{FF2B5EF4-FFF2-40B4-BE49-F238E27FC236}">
                  <a16:creationId xmlns:a16="http://schemas.microsoft.com/office/drawing/2014/main" id="{D331B67B-E9E9-A14B-B05F-F6AB93581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3262" y="4329113"/>
              <a:ext cx="3505200" cy="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399" name="Line 5">
              <a:extLst>
                <a:ext uri="{FF2B5EF4-FFF2-40B4-BE49-F238E27FC236}">
                  <a16:creationId xmlns:a16="http://schemas.microsoft.com/office/drawing/2014/main" id="{654654D8-469A-C144-ACE1-C150B5DF35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8500" y="4191000"/>
              <a:ext cx="0" cy="15240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400" name="Line 6">
              <a:extLst>
                <a:ext uri="{FF2B5EF4-FFF2-40B4-BE49-F238E27FC236}">
                  <a16:creationId xmlns:a16="http://schemas.microsoft.com/office/drawing/2014/main" id="{405778DA-A12E-E74A-998B-934F67A2D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9575" y="4191000"/>
              <a:ext cx="0" cy="15240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36939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BBAFB2AC-D935-3749-8EA9-6BAA88194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152400"/>
            <a:ext cx="632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sz="2800" b="1">
                <a:solidFill>
                  <a:srgbClr val="000000"/>
                </a:solidFill>
                <a:latin typeface="Cambria" panose="02040503050406030204" pitchFamily="18" charset="0"/>
              </a:rPr>
              <a:t>How to induce bNAbs by vaccination?</a:t>
            </a:r>
          </a:p>
        </p:txBody>
      </p:sp>
      <p:sp>
        <p:nvSpPr>
          <p:cNvPr id="17410" name="Tekstvak 17">
            <a:extLst>
              <a:ext uri="{FF2B5EF4-FFF2-40B4-BE49-F238E27FC236}">
                <a16:creationId xmlns:a16="http://schemas.microsoft.com/office/drawing/2014/main" id="{DFDAA200-E6FC-B74F-AD2A-C78B60ACD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3429000"/>
            <a:ext cx="264795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>
                <a:latin typeface="Cambria" panose="02040503050406030204" pitchFamily="18" charset="0"/>
              </a:rPr>
              <a:t>VaxGen’s AIDSVAX</a:t>
            </a:r>
          </a:p>
        </p:txBody>
      </p:sp>
      <p:grpSp>
        <p:nvGrpSpPr>
          <p:cNvPr id="17411" name="Group 2">
            <a:extLst>
              <a:ext uri="{FF2B5EF4-FFF2-40B4-BE49-F238E27FC236}">
                <a16:creationId xmlns:a16="http://schemas.microsoft.com/office/drawing/2014/main" id="{810D62B0-2C4F-1547-9F48-E33244BC703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913740"/>
            <a:ext cx="2955925" cy="2630488"/>
            <a:chOff x="288" y="1344"/>
            <a:chExt cx="912" cy="912"/>
          </a:xfrm>
        </p:grpSpPr>
        <p:sp>
          <p:nvSpPr>
            <p:cNvPr id="17423" name="Oval 3">
              <a:extLst>
                <a:ext uri="{FF2B5EF4-FFF2-40B4-BE49-F238E27FC236}">
                  <a16:creationId xmlns:a16="http://schemas.microsoft.com/office/drawing/2014/main" id="{F8B332D8-E581-E348-8BB4-D78CC2CA9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4" name="Oval 4">
              <a:extLst>
                <a:ext uri="{FF2B5EF4-FFF2-40B4-BE49-F238E27FC236}">
                  <a16:creationId xmlns:a16="http://schemas.microsoft.com/office/drawing/2014/main" id="{58817BAD-E4E8-1C4F-A687-056D5BBE8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5" name="Oval 5">
              <a:extLst>
                <a:ext uri="{FF2B5EF4-FFF2-40B4-BE49-F238E27FC236}">
                  <a16:creationId xmlns:a16="http://schemas.microsoft.com/office/drawing/2014/main" id="{8C648D67-11C5-E34E-B0F4-38715708C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" y="1632"/>
              <a:ext cx="192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6" name="Line 6">
              <a:extLst>
                <a:ext uri="{FF2B5EF4-FFF2-40B4-BE49-F238E27FC236}">
                  <a16:creationId xmlns:a16="http://schemas.microsoft.com/office/drawing/2014/main" id="{9515758E-6F38-674B-AC21-15E6F8929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1968"/>
              <a:ext cx="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427" name="Line 7">
              <a:extLst>
                <a:ext uri="{FF2B5EF4-FFF2-40B4-BE49-F238E27FC236}">
                  <a16:creationId xmlns:a16="http://schemas.microsoft.com/office/drawing/2014/main" id="{6DEFEC13-236C-1546-BC51-5D5EB53DC3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016"/>
              <a:ext cx="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428" name="Oval 8">
              <a:extLst>
                <a:ext uri="{FF2B5EF4-FFF2-40B4-BE49-F238E27FC236}">
                  <a16:creationId xmlns:a16="http://schemas.microsoft.com/office/drawing/2014/main" id="{5996C2D5-E930-3D49-849C-59EEE1B1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9" name="Oval 9">
              <a:extLst>
                <a:ext uri="{FF2B5EF4-FFF2-40B4-BE49-F238E27FC236}">
                  <a16:creationId xmlns:a16="http://schemas.microsoft.com/office/drawing/2014/main" id="{79CE51A8-DFCB-7149-B3EF-C0624FD29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30" name="Oval 10">
              <a:extLst>
                <a:ext uri="{FF2B5EF4-FFF2-40B4-BE49-F238E27FC236}">
                  <a16:creationId xmlns:a16="http://schemas.microsoft.com/office/drawing/2014/main" id="{09776B34-985A-DC4D-99D1-A93234BA9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" y="2016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31" name="Line 11">
              <a:extLst>
                <a:ext uri="{FF2B5EF4-FFF2-40B4-BE49-F238E27FC236}">
                  <a16:creationId xmlns:a16="http://schemas.microsoft.com/office/drawing/2014/main" id="{CC7E6CDF-3335-B243-A134-F652BB623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432" name="Line 12">
              <a:extLst>
                <a:ext uri="{FF2B5EF4-FFF2-40B4-BE49-F238E27FC236}">
                  <a16:creationId xmlns:a16="http://schemas.microsoft.com/office/drawing/2014/main" id="{DAD5CC49-37EF-1642-B487-2D81AFCEF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433" name="Line 13">
              <a:extLst>
                <a:ext uri="{FF2B5EF4-FFF2-40B4-BE49-F238E27FC236}">
                  <a16:creationId xmlns:a16="http://schemas.microsoft.com/office/drawing/2014/main" id="{31F26558-6B98-1B48-BCF0-4999DA2E6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1968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434" name="Oval 14">
              <a:extLst>
                <a:ext uri="{FF2B5EF4-FFF2-40B4-BE49-F238E27FC236}">
                  <a16:creationId xmlns:a16="http://schemas.microsoft.com/office/drawing/2014/main" id="{5A43679B-2466-4B42-9A67-01C0562951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3802">
              <a:off x="432" y="1380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35" name="Oval 15">
              <a:extLst>
                <a:ext uri="{FF2B5EF4-FFF2-40B4-BE49-F238E27FC236}">
                  <a16:creationId xmlns:a16="http://schemas.microsoft.com/office/drawing/2014/main" id="{9B817862-8E9E-954B-89CB-47C60B9200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6198" flipH="1">
              <a:off x="744" y="1380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36" name="Oval 16">
              <a:extLst>
                <a:ext uri="{FF2B5EF4-FFF2-40B4-BE49-F238E27FC236}">
                  <a16:creationId xmlns:a16="http://schemas.microsoft.com/office/drawing/2014/main" id="{F43BF15A-CE37-9F44-8A57-CEE9F7C9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" y="1344"/>
              <a:ext cx="336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</p:grpSp>
      <p:grpSp>
        <p:nvGrpSpPr>
          <p:cNvPr id="17412" name="Groeperen 35">
            <a:extLst>
              <a:ext uri="{FF2B5EF4-FFF2-40B4-BE49-F238E27FC236}">
                <a16:creationId xmlns:a16="http://schemas.microsoft.com/office/drawing/2014/main" id="{EC64F8FD-0C45-EC4F-AADE-BA36832B46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13588" y="913740"/>
            <a:ext cx="1089025" cy="1522413"/>
            <a:chOff x="4410031" y="743495"/>
            <a:chExt cx="453719" cy="634650"/>
          </a:xfrm>
        </p:grpSpPr>
        <p:sp>
          <p:nvSpPr>
            <p:cNvPr id="17420" name="Oval 20">
              <a:extLst>
                <a:ext uri="{FF2B5EF4-FFF2-40B4-BE49-F238E27FC236}">
                  <a16:creationId xmlns:a16="http://schemas.microsoft.com/office/drawing/2014/main" id="{9918BE70-2A75-AB49-87A3-5B5EB54F0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31" y="743495"/>
              <a:ext cx="453719" cy="6346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1" name="Rectangle 22">
              <a:extLst>
                <a:ext uri="{FF2B5EF4-FFF2-40B4-BE49-F238E27FC236}">
                  <a16:creationId xmlns:a16="http://schemas.microsoft.com/office/drawing/2014/main" id="{1F781CFC-27FB-024C-9B07-09B9105D0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739" y="916582"/>
              <a:ext cx="388902" cy="2884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  <p:sp>
          <p:nvSpPr>
            <p:cNvPr id="17422" name="Rectangle 59">
              <a:extLst>
                <a:ext uri="{FF2B5EF4-FFF2-40B4-BE49-F238E27FC236}">
                  <a16:creationId xmlns:a16="http://schemas.microsoft.com/office/drawing/2014/main" id="{4055C1D1-1B95-EB42-82F9-D79CEDA65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542" y="916582"/>
              <a:ext cx="388902" cy="2884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nl-NL" altLang="nl-NL" sz="1600">
                <a:latin typeface="Cambria" panose="02040503050406030204" pitchFamily="18" charset="0"/>
              </a:endParaRPr>
            </a:p>
          </p:txBody>
        </p:sp>
      </p:grpSp>
      <p:sp>
        <p:nvSpPr>
          <p:cNvPr id="17413" name="Text Box 18">
            <a:extLst>
              <a:ext uri="{FF2B5EF4-FFF2-40B4-BE49-F238E27FC236}">
                <a16:creationId xmlns:a16="http://schemas.microsoft.com/office/drawing/2014/main" id="{1EB0D4B3-61E1-1840-A999-F22583833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3460750"/>
            <a:ext cx="3071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 dirty="0">
                <a:solidFill>
                  <a:srgbClr val="000000"/>
                </a:solidFill>
                <a:latin typeface="Cambria" panose="02040503050406030204" pitchFamily="18" charset="0"/>
              </a:rPr>
              <a:t>Native envelope spike</a:t>
            </a:r>
          </a:p>
        </p:txBody>
      </p:sp>
      <p:sp>
        <p:nvSpPr>
          <p:cNvPr id="17414" name="Text Box 18">
            <a:extLst>
              <a:ext uri="{FF2B5EF4-FFF2-40B4-BE49-F238E27FC236}">
                <a16:creationId xmlns:a16="http://schemas.microsoft.com/office/drawing/2014/main" id="{9C8F434A-4E28-CC4A-8D23-27C16BB3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1370940"/>
            <a:ext cx="101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gp120</a:t>
            </a:r>
          </a:p>
        </p:txBody>
      </p:sp>
      <p:sp>
        <p:nvSpPr>
          <p:cNvPr id="17415" name="Text Box 18">
            <a:extLst>
              <a:ext uri="{FF2B5EF4-FFF2-40B4-BE49-F238E27FC236}">
                <a16:creationId xmlns:a16="http://schemas.microsoft.com/office/drawing/2014/main" id="{20265E35-73DE-F34E-8561-2EE98FDA0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370940"/>
            <a:ext cx="101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gp120</a:t>
            </a:r>
          </a:p>
        </p:txBody>
      </p:sp>
      <p:sp>
        <p:nvSpPr>
          <p:cNvPr id="17416" name="Text Box 18">
            <a:extLst>
              <a:ext uri="{FF2B5EF4-FFF2-40B4-BE49-F238E27FC236}">
                <a16:creationId xmlns:a16="http://schemas.microsoft.com/office/drawing/2014/main" id="{EB0BB489-A290-D94E-887C-551FAE6A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2907640"/>
            <a:ext cx="849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nl-NL">
                <a:solidFill>
                  <a:srgbClr val="000000"/>
                </a:solidFill>
                <a:latin typeface="Cambria" panose="02040503050406030204" pitchFamily="18" charset="0"/>
              </a:rPr>
              <a:t>gp41</a:t>
            </a:r>
          </a:p>
        </p:txBody>
      </p:sp>
      <p:pic>
        <p:nvPicPr>
          <p:cNvPr id="17417" name="Picture 8">
            <a:extLst>
              <a:ext uri="{FF2B5EF4-FFF2-40B4-BE49-F238E27FC236}">
                <a16:creationId xmlns:a16="http://schemas.microsoft.com/office/drawing/2014/main" id="{98277463-2B37-5D4F-93D1-70F84E37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305">
            <a:off x="182563" y="875640"/>
            <a:ext cx="22812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4">
            <a:extLst>
              <a:ext uri="{FF2B5EF4-FFF2-40B4-BE49-F238E27FC236}">
                <a16:creationId xmlns:a16="http://schemas.microsoft.com/office/drawing/2014/main" id="{DA140A07-A321-6C48-98AA-9A2F4605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802615"/>
            <a:ext cx="317500" cy="28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9" name="Text Box 3">
            <a:extLst>
              <a:ext uri="{FF2B5EF4-FFF2-40B4-BE49-F238E27FC236}">
                <a16:creationId xmlns:a16="http://schemas.microsoft.com/office/drawing/2014/main" id="{0B3524FC-9F69-084A-82DA-6FBD7642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8915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nl-NL" sz="2200" b="1" dirty="0">
                <a:solidFill>
                  <a:srgbClr val="000000"/>
                </a:solidFill>
                <a:latin typeface="Cambria" panose="02040503050406030204" pitchFamily="18" charset="0"/>
              </a:rPr>
              <a:t>Why does gp120 not induce </a:t>
            </a:r>
            <a:r>
              <a:rPr lang="en-US" altLang="nl-NL" sz="2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bNAbs</a:t>
            </a:r>
            <a:r>
              <a:rPr lang="en-US" altLang="nl-NL" sz="2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br>
              <a:rPr lang="en-US" altLang="nl-NL" sz="2200" dirty="0">
                <a:solidFill>
                  <a:srgbClr val="000000"/>
                </a:solidFill>
                <a:latin typeface="Cambria" panose="02040503050406030204" pitchFamily="18" charset="0"/>
              </a:rPr>
            </a:br>
            <a:r>
              <a:rPr lang="en-US" altLang="nl-NL" sz="2200" dirty="0">
                <a:solidFill>
                  <a:srgbClr val="000000"/>
                </a:solidFill>
                <a:latin typeface="Cambria" panose="02040503050406030204" pitchFamily="18" charset="0"/>
              </a:rPr>
              <a:t>1. gp120 does not recapitulate the native, trimeric envelope spike</a:t>
            </a:r>
          </a:p>
          <a:p>
            <a:pPr eaLnBrk="1" hangingPunct="1"/>
            <a:r>
              <a:rPr lang="en-US" altLang="nl-NL" sz="2200" dirty="0">
                <a:solidFill>
                  <a:srgbClr val="000000"/>
                </a:solidFill>
                <a:latin typeface="Cambria" panose="02040503050406030204" pitchFamily="18" charset="0"/>
              </a:rPr>
              <a:t>2. In natural infection, </a:t>
            </a:r>
            <a:r>
              <a:rPr lang="en-US" altLang="nl-NL" sz="2200" dirty="0" err="1">
                <a:solidFill>
                  <a:srgbClr val="000000"/>
                </a:solidFill>
                <a:latin typeface="Cambria" panose="02040503050406030204" pitchFamily="18" charset="0"/>
              </a:rPr>
              <a:t>bNAbs</a:t>
            </a:r>
            <a:r>
              <a:rPr lang="en-US" altLang="nl-NL" sz="2200" dirty="0">
                <a:solidFill>
                  <a:srgbClr val="000000"/>
                </a:solidFill>
                <a:latin typeface="Cambria" panose="02040503050406030204" pitchFamily="18" charset="0"/>
              </a:rPr>
              <a:t> do not emerge instantly and in response to a single antigen, but they are the product of co-evolution</a:t>
            </a:r>
          </a:p>
          <a:p>
            <a:r>
              <a:rPr lang="en-US" altLang="nl-NL" sz="2200" dirty="0">
                <a:solidFill>
                  <a:srgbClr val="000000"/>
                </a:solidFill>
                <a:latin typeface="Cambria" panose="02040503050406030204" pitchFamily="18" charset="0"/>
              </a:rPr>
              <a:t>3. gp120 generally does not activate desirable naïve B cells that have the intrinsic capacity to produce </a:t>
            </a:r>
            <a:r>
              <a:rPr lang="en-US" altLang="nl-NL" sz="2200" dirty="0" err="1">
                <a:solidFill>
                  <a:srgbClr val="000000"/>
                </a:solidFill>
                <a:latin typeface="Cambria" panose="02040503050406030204" pitchFamily="18" charset="0"/>
              </a:rPr>
              <a:t>bNAbs</a:t>
            </a:r>
            <a:endParaRPr lang="en-US" altLang="nl-NL" sz="22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1" hangingPunct="1"/>
            <a:endParaRPr lang="en-GB" altLang="nl-NL" sz="2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3298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0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Novel </a:t>
            </a:r>
            <a:r>
              <a:rPr lang="en-GB" altLang="nl-NL" sz="3200" b="1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3200" b="1" dirty="0">
                <a:solidFill>
                  <a:srgbClr val="000000"/>
                </a:solidFill>
                <a:latin typeface="Cambria" pitchFamily="18" charset="0"/>
              </a:rPr>
              <a:t> immunogens based on 3 hypotheses</a:t>
            </a:r>
          </a:p>
        </p:txBody>
      </p:sp>
      <p:sp>
        <p:nvSpPr>
          <p:cNvPr id="242" name="Text Box 2"/>
          <p:cNvSpPr txBox="1">
            <a:spLocks noChangeArrowheads="1"/>
          </p:cNvSpPr>
          <p:nvPr/>
        </p:nvSpPr>
        <p:spPr bwMode="auto">
          <a:xfrm>
            <a:off x="152401" y="838200"/>
            <a:ext cx="890660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1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: non-native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forms (gp120,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uncleaved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gp140) do not induce strong neutralizing antibodies against primary (Tier-2) viruses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1: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stable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native-like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trimer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should induce Tier-2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BG505 SOSIP.664</a:t>
            </a:r>
            <a:r>
              <a:rPr lang="en-GB" altLang="nl-NL" sz="1800" dirty="0">
                <a:latin typeface="Cambria" pitchFamily="18" charset="0"/>
              </a:rPr>
              <a:t> and </a:t>
            </a:r>
            <a:r>
              <a:rPr lang="en-GB" altLang="nl-NL" sz="1800" b="1" dirty="0" err="1">
                <a:latin typeface="Cambria" pitchFamily="18" charset="0"/>
              </a:rPr>
              <a:t>ConM</a:t>
            </a:r>
            <a:r>
              <a:rPr lang="en-GB" altLang="nl-NL" sz="1800" b="1" dirty="0">
                <a:latin typeface="Cambria" pitchFamily="18" charset="0"/>
              </a:rPr>
              <a:t> SOSIP.v7</a:t>
            </a:r>
          </a:p>
          <a:p>
            <a:pPr algn="just" eaLnBrk="1" hangingPunct="1"/>
            <a:endParaRPr lang="en-GB" altLang="nl-NL" sz="1800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In HIV-1 infected individuals broadly neutralizing antibodies do not emerge instantly in response to one antigen, but they are a product of co-evolution between the escaping virus and the chasing immune system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2: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Immunization with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lineage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(sequential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series) from individuals developing broadly neutralizing antibodies might induce similar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Lead </a:t>
            </a:r>
            <a:r>
              <a:rPr lang="en-GB" altLang="nl-NL" sz="1800" u="sng" dirty="0">
                <a:latin typeface="Cambria" pitchFamily="18" charset="0"/>
              </a:rPr>
              <a:t>immunogens:</a:t>
            </a:r>
            <a:r>
              <a:rPr lang="en-GB" altLang="nl-NL" sz="1800" dirty="0">
                <a:latin typeface="Cambria" pitchFamily="18" charset="0"/>
              </a:rPr>
              <a:t> </a:t>
            </a:r>
            <a:r>
              <a:rPr lang="en-GB" altLang="nl-NL" sz="1800" b="1" dirty="0">
                <a:latin typeface="Cambria" pitchFamily="18" charset="0"/>
              </a:rPr>
              <a:t>CH505 gp120 series</a:t>
            </a: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Observation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current </a:t>
            </a:r>
            <a:r>
              <a:rPr lang="en-GB" altLang="nl-NL" sz="1800" dirty="0" err="1">
                <a:solidFill>
                  <a:srgbClr val="000000"/>
                </a:solidFill>
                <a:latin typeface="Cambria" pitchFamily="18" charset="0"/>
              </a:rPr>
              <a:t>Env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vaccines generally do not engage the germline precursors of known broadly neutralizing antibodies</a:t>
            </a:r>
          </a:p>
          <a:p>
            <a:pPr algn="just" eaLnBrk="1" hangingPunct="1"/>
            <a:r>
              <a:rPr lang="en-GB" altLang="nl-NL" sz="1800" u="sng" dirty="0">
                <a:solidFill>
                  <a:srgbClr val="000000"/>
                </a:solidFill>
                <a:latin typeface="Cambria" pitchFamily="18" charset="0"/>
              </a:rPr>
              <a:t>Hypothesis 3: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 engineered 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germline-targeting </a:t>
            </a:r>
            <a:r>
              <a:rPr lang="en-GB" altLang="nl-NL" sz="1800" b="1" dirty="0" err="1">
                <a:solidFill>
                  <a:srgbClr val="0000FF"/>
                </a:solidFill>
                <a:latin typeface="Cambria" pitchFamily="18" charset="0"/>
              </a:rPr>
              <a:t>Env</a:t>
            </a:r>
            <a:r>
              <a:rPr lang="en-GB" altLang="nl-NL" sz="1800" b="1" dirty="0">
                <a:solidFill>
                  <a:srgbClr val="0000FF"/>
                </a:solidFill>
                <a:latin typeface="Cambria" pitchFamily="18" charset="0"/>
              </a:rPr>
              <a:t> immunogens </a:t>
            </a:r>
            <a:r>
              <a:rPr lang="en-GB" altLang="nl-NL" sz="1800" dirty="0">
                <a:solidFill>
                  <a:srgbClr val="000000"/>
                </a:solidFill>
                <a:latin typeface="Cambria" pitchFamily="18" charset="0"/>
              </a:rPr>
              <a:t>that do engage these germline </a:t>
            </a:r>
            <a:r>
              <a:rPr lang="en-GB" altLang="nl-NL" sz="1800" dirty="0">
                <a:latin typeface="Cambria" pitchFamily="18" charset="0"/>
              </a:rPr>
              <a:t>precursors might prime broadly neutralizing antibody lineages</a:t>
            </a:r>
          </a:p>
          <a:p>
            <a:pPr algn="just" eaLnBrk="1" hangingPunct="1"/>
            <a:r>
              <a:rPr lang="en-GB" altLang="nl-NL" sz="1800" u="sng" dirty="0">
                <a:latin typeface="Cambria" pitchFamily="18" charset="0"/>
              </a:rPr>
              <a:t>Lead </a:t>
            </a:r>
            <a:r>
              <a:rPr lang="en-GB" altLang="nl-NL" sz="1800" dirty="0">
                <a:latin typeface="Cambria" pitchFamily="18" charset="0"/>
              </a:rPr>
              <a:t>immunogens: </a:t>
            </a:r>
            <a:r>
              <a:rPr lang="en-GB" altLang="nl-NL" sz="1800" b="1" dirty="0">
                <a:latin typeface="Cambria" pitchFamily="18" charset="0"/>
              </a:rPr>
              <a:t>eOD-GT8 60mer </a:t>
            </a:r>
            <a:r>
              <a:rPr lang="en-GB" altLang="nl-NL" sz="1800" dirty="0">
                <a:latin typeface="Cambria" pitchFamily="18" charset="0"/>
              </a:rPr>
              <a:t>and </a:t>
            </a:r>
            <a:r>
              <a:rPr lang="en-GB" altLang="nl-NL" sz="1800" b="1" dirty="0">
                <a:latin typeface="Cambria" pitchFamily="18" charset="0"/>
              </a:rPr>
              <a:t>BG505 SOSIP.v4.1-GT1.1</a:t>
            </a:r>
          </a:p>
          <a:p>
            <a:pPr algn="just" eaLnBrk="1" hangingPunct="1"/>
            <a:endParaRPr lang="en-GB" altLang="nl-NL" sz="1800" u="sng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b="1" dirty="0"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  <a:p>
            <a:pPr algn="just" eaLnBrk="1" hangingPunct="1"/>
            <a:endParaRPr lang="en-GB" altLang="nl-NL" sz="18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0472383-29B4-7D40-B53A-2F686A86880D}"/>
              </a:ext>
            </a:extLst>
          </p:cNvPr>
          <p:cNvSpPr/>
          <p:nvPr/>
        </p:nvSpPr>
        <p:spPr bwMode="auto">
          <a:xfrm>
            <a:off x="161195" y="2438400"/>
            <a:ext cx="8906605" cy="3810000"/>
          </a:xfrm>
          <a:prstGeom prst="rect">
            <a:avLst/>
          </a:prstGeom>
          <a:solidFill>
            <a:schemeClr val="bg1">
              <a:alpha val="78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4991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8A800"/>
      </a:dk2>
      <a:lt2>
        <a:srgbClr val="8E733D"/>
      </a:lt2>
      <a:accent1>
        <a:srgbClr val="D49E4A"/>
      </a:accent1>
      <a:accent2>
        <a:srgbClr val="5FA9CA"/>
      </a:accent2>
      <a:accent3>
        <a:srgbClr val="FFFFFF"/>
      </a:accent3>
      <a:accent4>
        <a:srgbClr val="000000"/>
      </a:accent4>
      <a:accent5>
        <a:srgbClr val="E6CCB1"/>
      </a:accent5>
      <a:accent6>
        <a:srgbClr val="5599B7"/>
      </a:accent6>
      <a:hlink>
        <a:srgbClr val="B478BB"/>
      </a:hlink>
      <a:folHlink>
        <a:srgbClr val="47D79E"/>
      </a:folHlink>
    </a:clrScheme>
    <a:fontScheme name="Office Them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635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635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55253</TotalTime>
  <Words>3448</Words>
  <Application>Microsoft Macintosh PowerPoint</Application>
  <PresentationFormat>Diavoorstelling (4:3)</PresentationFormat>
  <Paragraphs>740</Paragraphs>
  <Slides>37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53" baseType="lpstr">
      <vt:lpstr>MS PGothic</vt:lpstr>
      <vt:lpstr>MS PGothic</vt:lpstr>
      <vt:lpstr>Arial</vt:lpstr>
      <vt:lpstr>Arial Black</vt:lpstr>
      <vt:lpstr>Calibri</vt:lpstr>
      <vt:lpstr>Cambria</vt:lpstr>
      <vt:lpstr>Garamond</vt:lpstr>
      <vt:lpstr>Helvetica</vt:lpstr>
      <vt:lpstr>Monotype Sorts</vt:lpstr>
      <vt:lpstr>Times</vt:lpstr>
      <vt:lpstr>Times New Roman</vt:lpstr>
      <vt:lpstr>Wingdings</vt:lpstr>
      <vt:lpstr>Wingdings 2</vt:lpstr>
      <vt:lpstr>Wingdings 3</vt:lpstr>
      <vt:lpstr>Office Theme</vt:lpstr>
      <vt:lpstr>Photo Editor Photo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AMC - Human Retrovirology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rwsanders</dc:creator>
  <cp:lastModifiedBy>r.w.sanders@amc.uva.nl</cp:lastModifiedBy>
  <cp:revision>1025</cp:revision>
  <cp:lastPrinted>2017-01-05T13:09:36Z</cp:lastPrinted>
  <dcterms:created xsi:type="dcterms:W3CDTF">2012-03-30T16:05:32Z</dcterms:created>
  <dcterms:modified xsi:type="dcterms:W3CDTF">2018-07-26T07:23:43Z</dcterms:modified>
</cp:coreProperties>
</file>